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45"/>
  </p:notesMasterIdLst>
  <p:sldIdLst>
    <p:sldId id="256" r:id="rId4"/>
    <p:sldId id="283" r:id="rId5"/>
    <p:sldId id="781" r:id="rId6"/>
    <p:sldId id="779" r:id="rId7"/>
    <p:sldId id="780" r:id="rId8"/>
    <p:sldId id="747" r:id="rId9"/>
    <p:sldId id="782" r:id="rId10"/>
    <p:sldId id="748" r:id="rId11"/>
    <p:sldId id="749" r:id="rId12"/>
    <p:sldId id="750" r:id="rId13"/>
    <p:sldId id="783" r:id="rId14"/>
    <p:sldId id="751" r:id="rId15"/>
    <p:sldId id="752" r:id="rId16"/>
    <p:sldId id="753" r:id="rId17"/>
    <p:sldId id="754" r:id="rId18"/>
    <p:sldId id="776" r:id="rId19"/>
    <p:sldId id="755" r:id="rId20"/>
    <p:sldId id="756" r:id="rId21"/>
    <p:sldId id="757" r:id="rId22"/>
    <p:sldId id="777" r:id="rId23"/>
    <p:sldId id="758" r:id="rId24"/>
    <p:sldId id="759" r:id="rId25"/>
    <p:sldId id="760" r:id="rId26"/>
    <p:sldId id="761" r:id="rId27"/>
    <p:sldId id="762" r:id="rId28"/>
    <p:sldId id="763" r:id="rId29"/>
    <p:sldId id="764" r:id="rId30"/>
    <p:sldId id="765" r:id="rId31"/>
    <p:sldId id="766" r:id="rId32"/>
    <p:sldId id="767" r:id="rId33"/>
    <p:sldId id="768" r:id="rId34"/>
    <p:sldId id="769" r:id="rId35"/>
    <p:sldId id="770" r:id="rId36"/>
    <p:sldId id="772" r:id="rId37"/>
    <p:sldId id="785" r:id="rId38"/>
    <p:sldId id="778" r:id="rId39"/>
    <p:sldId id="773" r:id="rId40"/>
    <p:sldId id="784" r:id="rId41"/>
    <p:sldId id="774" r:id="rId42"/>
    <p:sldId id="775" r:id="rId43"/>
    <p:sldId id="552" r:id="rId44"/>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330" userDrawn="1">
          <p15:clr>
            <a:srgbClr val="A4A3A4"/>
          </p15:clr>
        </p15:guide>
        <p15:guide id="2" pos="29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0033CC"/>
    <a:srgbClr val="FF66FF"/>
    <a:srgbClr val="FF0000"/>
    <a:srgbClr val="9966FF"/>
    <a:srgbClr val="3399FF"/>
    <a:srgbClr val="FF9966"/>
    <a:srgbClr val="99FF33"/>
    <a:srgbClr val="7A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3" d="100"/>
          <a:sy n="63" d="100"/>
        </p:scale>
        <p:origin x="1380" y="48"/>
      </p:cViewPr>
      <p:guideLst>
        <p:guide orient="horz" pos="2330"/>
        <p:guide pos="290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8" Type="http://schemas.openxmlformats.org/officeDocument/2006/relationships/tableStyles" Target="tableStyles.xml"/><Relationship Id="rId47" Type="http://schemas.openxmlformats.org/officeDocument/2006/relationships/viewProps" Target="viewProps.xml"/><Relationship Id="rId46" Type="http://schemas.openxmlformats.org/officeDocument/2006/relationships/presProps" Target="presProps.xml"/><Relationship Id="rId45" Type="http://schemas.openxmlformats.org/officeDocument/2006/relationships/notesMaster" Target="notesMasters/notesMaster1.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页眉占位符 1"/>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lstStyle>
            <a:lvl1pPr algn="l"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5" name="日期占位符 2"/>
          <p:cNvSpPr>
            <a:spLocks noGrp="1" noChangeArrowheads="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sz="120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47ED77F-DE6E-408D-A640-55C5172A1169}" type="datetimeFigureOut">
              <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100" name="幻灯片图像占位符 3"/>
          <p:cNvSpPr>
            <a:spLocks noGrp="1"/>
          </p:cNvSpPr>
          <p:nvPr>
            <p:ph type="sldImg" idx="2"/>
          </p:nvPr>
        </p:nvSpPr>
        <p:spPr>
          <a:xfrm>
            <a:off x="1143000" y="685800"/>
            <a:ext cx="4572000" cy="3429000"/>
          </a:xfrm>
          <a:prstGeom prst="rect">
            <a:avLst/>
          </a:prstGeom>
          <a:noFill/>
          <a:ln w="12700">
            <a:noFill/>
          </a:ln>
        </p:spPr>
      </p:sp>
      <p:sp>
        <p:nvSpPr>
          <p:cNvPr id="3077" name="备注占位符 4"/>
          <p:cNvSpPr>
            <a:spLocks noGrp="1" noChangeArrowheads="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ctr" anchorCtr="0" compatLnSpc="1"/>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078" name="页脚占位符 5"/>
          <p:cNvSpPr>
            <a:spLocks noGrp="1" noChangeArrowheads="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lstStyle>
            <a:lvl1pPr algn="l"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9" name="灯片编号占位符 6"/>
          <p:cNvSpPr>
            <a:spLocks noGrp="1" noChangeArrowheads="1"/>
          </p:cNvSpPr>
          <p:nvPr>
            <p:ph type="sldNum" sz="quarter" idx="5"/>
          </p:nvPr>
        </p:nvSpPr>
        <p:spPr bwMode="auto">
          <a:xfrm>
            <a:off x="3884613" y="8685213"/>
            <a:ext cx="2971800" cy="457200"/>
          </a:xfrm>
          <a:prstGeom prst="rect">
            <a:avLst/>
          </a:prstGeom>
          <a:noFill/>
          <a:ln>
            <a:noFill/>
          </a:ln>
        </p:spPr>
        <p:txBody>
          <a:bodyPr vert="horz" wrap="square" lIns="91440" tIns="45720" rIns="91440" bIns="45720" numCol="1" anchor="b" anchorCtr="0" compatLnSpc="1"/>
          <a:p>
            <a:pPr lvl="0" algn="r" eaLnBrk="1" hangingPunct="1">
              <a:buNone/>
            </a:pP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灯片编号占位符 3"/>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灯片编号占位符 3"/>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65125"/>
            <a:ext cx="2057400" cy="56737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365125"/>
            <a:ext cx="6019800" cy="5673725"/>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灯片编号占位符 3"/>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30238" y="2505075"/>
            <a:ext cx="386873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gradFill rotWithShape="1">
          <a:gsLst>
            <a:gs pos="0">
              <a:srgbClr val="FEFAF3">
                <a:alpha val="100000"/>
              </a:srgbClr>
            </a:gs>
            <a:gs pos="74001">
              <a:srgbClr val="F5D093">
                <a:alpha val="100000"/>
              </a:srgbClr>
            </a:gs>
            <a:gs pos="83000">
              <a:srgbClr val="F5D093">
                <a:alpha val="100000"/>
              </a:srgbClr>
            </a:gs>
            <a:gs pos="100000">
              <a:srgbClr val="F9E0B7">
                <a:alpha val="100000"/>
              </a:srgbClr>
            </a:gs>
          </a:gsLst>
          <a:lin ang="5400000" scaled="1"/>
          <a:tileRect/>
        </a:gradFill>
        <a:effectLst/>
      </p:bgPr>
    </p:bg>
    <p:spTree>
      <p:nvGrpSpPr>
        <p:cNvPr id="1" name=""/>
        <p:cNvGrpSpPr/>
        <p:nvPr/>
      </p:nvGrpSpPr>
      <p:grpSpPr>
        <a:xfrm>
          <a:off x="0" y="0"/>
          <a:ext cx="0" cy="0"/>
          <a:chOff x="0" y="0"/>
          <a:chExt cx="0" cy="0"/>
        </a:xfrm>
      </p:grpSpPr>
      <p:pic>
        <p:nvPicPr>
          <p:cNvPr id="3079" name="图片 1"/>
          <p:cNvPicPr>
            <a:picLocks noChangeAspect="1"/>
          </p:cNvPicPr>
          <p:nvPr userDrawn="1"/>
        </p:nvPicPr>
        <p:blipFill>
          <a:blip r:embed="rId2"/>
          <a:stretch>
            <a:fillRect/>
          </a:stretch>
        </p:blipFill>
        <p:spPr>
          <a:xfrm>
            <a:off x="6988175" y="333375"/>
            <a:ext cx="1905000" cy="2009775"/>
          </a:xfrm>
          <a:prstGeom prst="rect">
            <a:avLst/>
          </a:prstGeom>
          <a:noFill/>
          <a:ln w="9525">
            <a:noFill/>
          </a:ln>
        </p:spPr>
      </p:pic>
      <p:sp>
        <p:nvSpPr>
          <p:cNvPr id="3" name="日期占位符 1"/>
          <p:cNvSpPr>
            <a:spLocks noGrp="1"/>
          </p:cNvSpPr>
          <p:nvPr>
            <p:ph type="dt" sz="half" idx="2"/>
          </p:nvPr>
        </p:nvSpPr>
        <p:spPr bwMode="auto">
          <a:xfrm>
            <a:off x="228600" y="6613525"/>
            <a:ext cx="2133600" cy="244475"/>
          </a:xfrm>
          <a:prstGeom prst="rect">
            <a:avLst/>
          </a:prstGeom>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2"/>
          <p:cNvSpPr>
            <a:spLocks noGrp="1"/>
          </p:cNvSpPr>
          <p:nvPr>
            <p:ph type="ftr" sz="quarter" idx="3"/>
          </p:nvPr>
        </p:nvSpPr>
        <p:spPr bwMode="auto">
          <a:xfrm>
            <a:off x="3200400" y="6613525"/>
            <a:ext cx="2895600" cy="244475"/>
          </a:xfrm>
          <a:prstGeom prst="rect">
            <a:avLst/>
          </a:prstGeom>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3"/>
          <p:cNvSpPr>
            <a:spLocks noGrp="1"/>
          </p:cNvSpPr>
          <p:nvPr>
            <p:ph type="sldNum" sz="quarter" idx="4"/>
          </p:nvPr>
        </p:nvSpPr>
        <p:spPr bwMode="auto">
          <a:xfrm>
            <a:off x="6781800" y="6613525"/>
            <a:ext cx="2133600" cy="244475"/>
          </a:xfrm>
          <a:prstGeom prst="rect">
            <a:avLst/>
          </a:prstGeom>
        </p:spPr>
        <p:txBody>
          <a:bodyPr vert="horz" wrap="square" lIns="91440" tIns="45720" rIns="91440" bIns="45720" numCol="1" anchor="t" anchorCtr="0" compatLnSpc="1"/>
          <a:p>
            <a:pPr algn="r" eaLnBrk="1" hangingPunct="1">
              <a:buNone/>
            </a:pPr>
            <a:fld id="{9A0DB2DC-4C9A-4742-B13C-FB6460FD3503}" type="slidenum">
              <a:rPr lang="zh-CN" altLang="en-US" dirty="0"/>
            </a:fld>
            <a:endParaRPr lang="zh-CN" altLang="en-US" dirty="0"/>
          </a:p>
        </p:txBody>
      </p:sp>
    </p:spTree>
  </p:cSld>
  <p:clrMapOvr>
    <a:masterClrMapping/>
  </p:clrMapOvr>
  <p:transition>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灯片编号占位符 3"/>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3200" b="1" i="0" u="none" strike="noStrike" kern="1200" cap="none" spc="0" normalizeH="0" baseline="0" noProof="0">
              <a:ln>
                <a:noFill/>
              </a:ln>
              <a:solidFill>
                <a:schemeClr val="tx2"/>
              </a:solidFill>
              <a:effectLst/>
              <a:uLnTx/>
              <a:uFillTx/>
              <a:latin typeface="+mn-lt"/>
              <a:ea typeface="+mn-ea"/>
              <a:cs typeface="+mn-cs"/>
            </a:endParaRPr>
          </a:p>
        </p:txBody>
      </p:sp>
      <p:sp>
        <p:nvSpPr>
          <p:cNvPr id="4" name="文本占位符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28650" y="365125"/>
            <a:ext cx="5762625" cy="58118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endParaRPr lang="zh-CN" altLang="en-US"/>
          </a:p>
        </p:txBody>
      </p:sp>
      <p:sp>
        <p:nvSpPr>
          <p:cNvPr id="4" name="灯片编号占位符 3"/>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143000"/>
            <a:ext cx="4038600" cy="489585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4648200" y="1143000"/>
            <a:ext cx="4038600" cy="489585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灯片编号占位符 4"/>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灯片编号占位符 6"/>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a:t>单击此处编辑母版标题样式</a:t>
            </a:r>
            <a:endParaRPr lang="zh-CN" altLang="en-US"/>
          </a:p>
        </p:txBody>
      </p:sp>
      <p:sp>
        <p:nvSpPr>
          <p:cNvPr id="3" name="灯片编号占位符 2"/>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灯片编号占位符 4"/>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3200" b="1" i="0" u="none" strike="noStrike" kern="1200" cap="none" spc="0" normalizeH="0" baseline="0" noProof="0">
              <a:ln>
                <a:noFill/>
              </a:ln>
              <a:solidFill>
                <a:schemeClr val="tx2"/>
              </a:solidFill>
              <a:effectLst/>
              <a:uLnTx/>
              <a:uFillTx/>
              <a:latin typeface="+mn-lt"/>
              <a:ea typeface="+mn-ea"/>
              <a:cs typeface="+mn-cs"/>
            </a:endParaRP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灯片编号占位符 4"/>
          <p:cNvSpPr>
            <a:spLocks noGrp="1"/>
          </p:cNvSpPr>
          <p:nvPr>
            <p:ph type="sldNum" sz="quarter" idx="10"/>
          </p:nvPr>
        </p:nvSpPr>
        <p:spPr/>
        <p:txBody>
          <a:bodyPr/>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image" Target="../media/image6.jpeg"/><Relationship Id="rId13" Type="http://schemas.openxmlformats.org/officeDocument/2006/relationships/image" Target="../media/image5.png"/><Relationship Id="rId12" Type="http://schemas.openxmlformats.org/officeDocument/2006/relationships/image" Target="../media/image4.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53"/>
          <p:cNvSpPr>
            <a:spLocks noChangeArrowheads="1"/>
          </p:cNvSpPr>
          <p:nvPr/>
        </p:nvSpPr>
        <p:spPr bwMode="auto">
          <a:xfrm>
            <a:off x="228600" y="552450"/>
            <a:ext cx="8686800" cy="5943600"/>
          </a:xfrm>
          <a:prstGeom prst="rect">
            <a:avLst/>
          </a:prstGeom>
          <a:noFill/>
          <a:ln w="38100">
            <a:solidFill>
              <a:schemeClr val="accent2"/>
            </a:solidFill>
            <a:miter lim="800000"/>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7" name="Rectangle 54"/>
          <p:cNvSpPr>
            <a:spLocks noChangeArrowheads="1"/>
          </p:cNvSpPr>
          <p:nvPr/>
        </p:nvSpPr>
        <p:spPr bwMode="auto">
          <a:xfrm>
            <a:off x="609600" y="152400"/>
            <a:ext cx="5562600" cy="1085850"/>
          </a:xfrm>
          <a:prstGeom prst="rect">
            <a:avLst/>
          </a:prstGeom>
          <a:solidFill>
            <a:schemeClr val="bg1"/>
          </a:solidFill>
          <a:ln>
            <a:noFill/>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1028" name="Picture 52" descr="01_back_b"/>
          <p:cNvPicPr>
            <a:picLocks noChangeAspect="1"/>
          </p:cNvPicPr>
          <p:nvPr/>
        </p:nvPicPr>
        <p:blipFill>
          <a:blip r:embed="rId12"/>
          <a:stretch>
            <a:fillRect/>
          </a:stretch>
        </p:blipFill>
        <p:spPr>
          <a:xfrm>
            <a:off x="7239000" y="571500"/>
            <a:ext cx="1665288" cy="2152650"/>
          </a:xfrm>
          <a:prstGeom prst="rect">
            <a:avLst/>
          </a:prstGeom>
          <a:noFill/>
          <a:ln w="9525">
            <a:noFill/>
          </a:ln>
        </p:spPr>
      </p:pic>
      <p:sp>
        <p:nvSpPr>
          <p:cNvPr id="1029" name="Rectangle 3"/>
          <p:cNvSpPr>
            <a:spLocks noGrp="1"/>
          </p:cNvSpPr>
          <p:nvPr>
            <p:ph type="body" idx="1"/>
          </p:nvPr>
        </p:nvSpPr>
        <p:spPr>
          <a:xfrm>
            <a:off x="457200" y="1143000"/>
            <a:ext cx="8229600" cy="489585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30" name="Rectangle 6"/>
          <p:cNvSpPr>
            <a:spLocks noGrp="1" noChangeArrowheads="1"/>
          </p:cNvSpPr>
          <p:nvPr>
            <p:ph type="sldNum" sz="quarter" idx="4"/>
          </p:nvPr>
        </p:nvSpPr>
        <p:spPr bwMode="auto">
          <a:xfrm>
            <a:off x="152400" y="6499225"/>
            <a:ext cx="2133600" cy="244475"/>
          </a:xfrm>
          <a:prstGeom prst="rect">
            <a:avLst/>
          </a:prstGeom>
          <a:noFill/>
          <a:ln>
            <a:noFill/>
          </a:ln>
        </p:spPr>
        <p:txBody>
          <a:bodyPr vert="horz" wrap="square" lIns="91440" tIns="45720" rIns="91440" bIns="45720" numCol="1" anchor="t" anchorCtr="0" compatLnSpc="1"/>
          <a:lstStyle>
            <a:lvl1pPr>
              <a:defRPr sz="1000" b="0">
                <a:latin typeface="Verdana" panose="020B0604030504040204" pitchFamily="34" charset="0"/>
              </a:defRPr>
            </a:lvl1p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pic>
        <p:nvPicPr>
          <p:cNvPr id="1031" name="Picture 51" descr="01_icon"/>
          <p:cNvPicPr>
            <a:picLocks noChangeAspect="1"/>
          </p:cNvPicPr>
          <p:nvPr/>
        </p:nvPicPr>
        <p:blipFill>
          <a:blip r:embed="rId13"/>
          <a:stretch>
            <a:fillRect/>
          </a:stretch>
        </p:blipFill>
        <p:spPr>
          <a:xfrm>
            <a:off x="5334000" y="171450"/>
            <a:ext cx="749300" cy="9271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
  </p:transition>
  <p:hf sldNum="0" hdr="0" ftr="0" dt="0"/>
  <p:txStyles>
    <p:titleStyle>
      <a:lvl1pPr algn="l" rtl="0" eaLnBrk="0" fontAlgn="base" hangingPunct="0">
        <a:spcBef>
          <a:spcPct val="0"/>
        </a:spcBef>
        <a:spcAft>
          <a:spcPct val="0"/>
        </a:spcAft>
        <a:defRPr sz="3200" b="1" kern="1200">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Verdana" panose="020B0604030504040204" pitchFamily="34" charset="0"/>
        </a:defRPr>
      </a:lvl2pPr>
      <a:lvl3pPr algn="l" rtl="0" eaLnBrk="0" fontAlgn="base" hangingPunct="0">
        <a:spcBef>
          <a:spcPct val="0"/>
        </a:spcBef>
        <a:spcAft>
          <a:spcPct val="0"/>
        </a:spcAft>
        <a:defRPr sz="3200" b="1">
          <a:solidFill>
            <a:schemeClr val="tx2"/>
          </a:solidFill>
          <a:latin typeface="Verdana" panose="020B0604030504040204" pitchFamily="34" charset="0"/>
        </a:defRPr>
      </a:lvl3pPr>
      <a:lvl4pPr algn="l" rtl="0" eaLnBrk="0" fontAlgn="base" hangingPunct="0">
        <a:spcBef>
          <a:spcPct val="0"/>
        </a:spcBef>
        <a:spcAft>
          <a:spcPct val="0"/>
        </a:spcAft>
        <a:defRPr sz="3200" b="1">
          <a:solidFill>
            <a:schemeClr val="tx2"/>
          </a:solidFill>
          <a:latin typeface="Verdana" panose="020B0604030504040204" pitchFamily="34" charset="0"/>
        </a:defRPr>
      </a:lvl4pPr>
      <a:lvl5pPr algn="l" rtl="0" eaLnBrk="0" fontAlgn="base" hangingPunct="0">
        <a:spcBef>
          <a:spcPct val="0"/>
        </a:spcBef>
        <a:spcAft>
          <a:spcPct val="0"/>
        </a:spcAft>
        <a:defRPr sz="3200" b="1">
          <a:solidFill>
            <a:schemeClr val="tx2"/>
          </a:solidFill>
          <a:latin typeface="Verdana" panose="020B0604030504040204" pitchFamily="34" charset="0"/>
        </a:defRPr>
      </a:lvl5pPr>
      <a:lvl6pPr marL="457200" algn="l" rtl="0" eaLnBrk="0" fontAlgn="base" hangingPunct="0">
        <a:spcBef>
          <a:spcPct val="0"/>
        </a:spcBef>
        <a:spcAft>
          <a:spcPct val="0"/>
        </a:spcAft>
        <a:defRPr sz="3200" b="1">
          <a:solidFill>
            <a:schemeClr val="tx2"/>
          </a:solidFill>
          <a:latin typeface="Verdana" panose="020B0604030504040204" pitchFamily="34" charset="0"/>
        </a:defRPr>
      </a:lvl6pPr>
      <a:lvl7pPr marL="914400" algn="l" rtl="0" eaLnBrk="0" fontAlgn="base" hangingPunct="0">
        <a:spcBef>
          <a:spcPct val="0"/>
        </a:spcBef>
        <a:spcAft>
          <a:spcPct val="0"/>
        </a:spcAft>
        <a:defRPr sz="3200" b="1">
          <a:solidFill>
            <a:schemeClr val="tx2"/>
          </a:solidFill>
          <a:latin typeface="Verdana" panose="020B0604030504040204" pitchFamily="34" charset="0"/>
        </a:defRPr>
      </a:lvl7pPr>
      <a:lvl8pPr marL="1371600" algn="l" rtl="0" eaLnBrk="0" fontAlgn="base" hangingPunct="0">
        <a:spcBef>
          <a:spcPct val="0"/>
        </a:spcBef>
        <a:spcAft>
          <a:spcPct val="0"/>
        </a:spcAft>
        <a:defRPr sz="3200" b="1">
          <a:solidFill>
            <a:schemeClr val="tx2"/>
          </a:solidFill>
          <a:latin typeface="Verdana" panose="020B0604030504040204" pitchFamily="34" charset="0"/>
        </a:defRPr>
      </a:lvl8pPr>
      <a:lvl9pPr marL="1828800" algn="l" rtl="0" eaLnBrk="0" fontAlgn="base" hangingPunct="0">
        <a:spcBef>
          <a:spcPct val="0"/>
        </a:spcBef>
        <a:spcAft>
          <a:spcPct val="0"/>
        </a:spcAft>
        <a:defRPr sz="3200" b="1">
          <a:solidFill>
            <a:schemeClr val="tx2"/>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ChangeArrowheads="1"/>
          </p:cNvSpPr>
          <p:nvPr/>
        </p:nvSpPr>
        <p:spPr bwMode="auto">
          <a:xfrm>
            <a:off x="3276600" y="3717925"/>
            <a:ext cx="5616575" cy="1511300"/>
          </a:xfrm>
          <a:prstGeom prst="rect">
            <a:avLst/>
          </a:prstGeom>
          <a:gradFill rotWithShape="0">
            <a:gsLst>
              <a:gs pos="0">
                <a:schemeClr val="bg1"/>
              </a:gs>
              <a:gs pos="50000">
                <a:srgbClr val="FFFF00"/>
              </a:gs>
              <a:gs pos="100000">
                <a:schemeClr val="bg1"/>
              </a:gs>
            </a:gsLst>
            <a:lin ang="5400000" scaled="1"/>
          </a:gradFill>
          <a:ln>
            <a:noFill/>
          </a:ln>
          <a:effectLst>
            <a:prstShdw prst="shdw17" dist="17961" dir="13500000">
              <a:srgbClr val="999900"/>
            </a:prstShdw>
          </a:effectLst>
        </p:spPr>
        <p:txBody>
          <a:bodyPr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2051" name="Picture 25" descr="01_back"/>
          <p:cNvPicPr>
            <a:picLocks noChangeAspect="1"/>
          </p:cNvPicPr>
          <p:nvPr/>
        </p:nvPicPr>
        <p:blipFill>
          <a:blip r:embed="rId12"/>
          <a:stretch>
            <a:fillRect/>
          </a:stretch>
        </p:blipFill>
        <p:spPr>
          <a:xfrm>
            <a:off x="228600" y="276225"/>
            <a:ext cx="4876800" cy="6315075"/>
          </a:xfrm>
          <a:prstGeom prst="rect">
            <a:avLst/>
          </a:prstGeom>
          <a:noFill/>
          <a:ln w="9525">
            <a:noFill/>
          </a:ln>
        </p:spPr>
      </p:pic>
      <p:pic>
        <p:nvPicPr>
          <p:cNvPr id="2052" name="Picture 26" descr="01_icon_f"/>
          <p:cNvPicPr>
            <a:picLocks noChangeAspect="1"/>
          </p:cNvPicPr>
          <p:nvPr/>
        </p:nvPicPr>
        <p:blipFill>
          <a:blip r:embed="rId13"/>
          <a:stretch>
            <a:fillRect/>
          </a:stretch>
        </p:blipFill>
        <p:spPr>
          <a:xfrm>
            <a:off x="2438400" y="3556000"/>
            <a:ext cx="1739900" cy="1739900"/>
          </a:xfrm>
          <a:prstGeom prst="rect">
            <a:avLst/>
          </a:prstGeom>
          <a:noFill/>
          <a:ln w="9525">
            <a:noFill/>
          </a:ln>
        </p:spPr>
      </p:pic>
      <p:sp>
        <p:nvSpPr>
          <p:cNvPr id="2053" name="Rectangle 27"/>
          <p:cNvSpPr>
            <a:spLocks noChangeArrowheads="1"/>
          </p:cNvSpPr>
          <p:nvPr/>
        </p:nvSpPr>
        <p:spPr bwMode="auto">
          <a:xfrm>
            <a:off x="209550" y="266700"/>
            <a:ext cx="8705850" cy="6324600"/>
          </a:xfrm>
          <a:prstGeom prst="rect">
            <a:avLst/>
          </a:prstGeom>
          <a:noFill/>
          <a:ln w="19050">
            <a:solidFill>
              <a:schemeClr val="accent2"/>
            </a:solidFill>
            <a:miter lim="800000"/>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4" name="Rectangle 4"/>
          <p:cNvSpPr>
            <a:spLocks noGrp="1" noChangeArrowheads="1"/>
          </p:cNvSpPr>
          <p:nvPr>
            <p:ph type="dt" sz="half" idx="2"/>
          </p:nvPr>
        </p:nvSpPr>
        <p:spPr bwMode="auto">
          <a:xfrm>
            <a:off x="228600" y="6613525"/>
            <a:ext cx="2133600" cy="244475"/>
          </a:xfrm>
          <a:prstGeom prst="rect">
            <a:avLst/>
          </a:prstGeom>
          <a:noFill/>
          <a:ln>
            <a:noFill/>
          </a:ln>
        </p:spPr>
        <p:txBody>
          <a:bodyPr vert="horz" wrap="square" lIns="91440" tIns="45720" rIns="91440" bIns="45720" numCol="1" anchor="t" anchorCtr="0" compatLnSpc="1"/>
          <a:lstStyle>
            <a:lvl1pPr algn="l" eaLnBrk="1" hangingPunct="1">
              <a:buFont typeface="Arial" panose="020B0604020202020204" pitchFamily="34" charset="0"/>
              <a:buNone/>
              <a:defRPr sz="1000" b="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Rectangle 5"/>
          <p:cNvSpPr>
            <a:spLocks noGrp="1" noChangeArrowheads="1"/>
          </p:cNvSpPr>
          <p:nvPr>
            <p:ph type="ftr" sz="quarter" idx="3"/>
          </p:nvPr>
        </p:nvSpPr>
        <p:spPr bwMode="auto">
          <a:xfrm>
            <a:off x="3200400" y="6613525"/>
            <a:ext cx="2895600" cy="244475"/>
          </a:xfrm>
          <a:prstGeom prst="rect">
            <a:avLst/>
          </a:prstGeom>
          <a:noFill/>
          <a:ln>
            <a:noFill/>
          </a:ln>
        </p:spPr>
        <p:txBody>
          <a:bodyPr vert="horz" wrap="square" lIns="91440" tIns="45720" rIns="91440" bIns="45720" numCol="1" anchor="t" anchorCtr="0" compatLnSpc="1"/>
          <a:lstStyle>
            <a:lvl1pPr algn="ctr" eaLnBrk="1" hangingPunct="1">
              <a:buFont typeface="Arial" panose="020B0604020202020204" pitchFamily="34" charset="0"/>
              <a:buNone/>
              <a:defRPr sz="1000" b="0"/>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0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6" name="Rectangle 6"/>
          <p:cNvSpPr>
            <a:spLocks noGrp="1" noChangeArrowheads="1"/>
          </p:cNvSpPr>
          <p:nvPr>
            <p:ph type="sldNum" sz="quarter" idx="4"/>
          </p:nvPr>
        </p:nvSpPr>
        <p:spPr bwMode="auto">
          <a:xfrm>
            <a:off x="6781800" y="6613525"/>
            <a:ext cx="2133600" cy="244475"/>
          </a:xfrm>
          <a:prstGeom prst="rect">
            <a:avLst/>
          </a:prstGeom>
          <a:noFill/>
          <a:ln>
            <a:noFill/>
          </a:ln>
        </p:spPr>
        <p:txBody>
          <a:bodyPr vert="horz" wrap="square" lIns="91440" tIns="45720" rIns="91440" bIns="45720" numCol="1" anchor="t" anchorCtr="0" compatLnSpc="1"/>
          <a:lstStyle>
            <a:lvl1pPr algn="r">
              <a:defRPr sz="1000" b="0"/>
            </a:lvl1pPr>
          </a:lstStyle>
          <a:p>
            <a:pPr lvl="0" eaLnBrk="1" hangingPunct="1">
              <a:buNone/>
            </a:pPr>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pic>
        <p:nvPicPr>
          <p:cNvPr id="2057" name="Picture 9" descr="25d1516e_1d74_4a9b_85ed_c52c19849911"/>
          <p:cNvPicPr>
            <a:picLocks noChangeAspect="1"/>
          </p:cNvPicPr>
          <p:nvPr userDrawn="1"/>
        </p:nvPicPr>
        <p:blipFill>
          <a:blip r:embed="rId14"/>
          <a:stretch>
            <a:fillRect/>
          </a:stretch>
        </p:blipFill>
        <p:spPr>
          <a:xfrm>
            <a:off x="7092950" y="333375"/>
            <a:ext cx="1778000" cy="16256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random/>
  </p:transition>
  <p:hf sldNum="0" hdr="0" ftr="0" dt="0"/>
  <p:txStyles>
    <p:titleStyle>
      <a:lvl1pPr algn="l" rtl="0" eaLnBrk="0" fontAlgn="base" hangingPunct="0">
        <a:spcBef>
          <a:spcPct val="0"/>
        </a:spcBef>
        <a:spcAft>
          <a:spcPct val="0"/>
        </a:spcAft>
        <a:defRPr sz="3200" b="1" kern="1200">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Verdana" panose="020B0604030504040204" pitchFamily="34" charset="0"/>
        </a:defRPr>
      </a:lvl2pPr>
      <a:lvl3pPr algn="l" rtl="0" eaLnBrk="0" fontAlgn="base" hangingPunct="0">
        <a:spcBef>
          <a:spcPct val="0"/>
        </a:spcBef>
        <a:spcAft>
          <a:spcPct val="0"/>
        </a:spcAft>
        <a:defRPr sz="3200" b="1">
          <a:solidFill>
            <a:schemeClr val="tx2"/>
          </a:solidFill>
          <a:latin typeface="Verdana" panose="020B0604030504040204" pitchFamily="34" charset="0"/>
        </a:defRPr>
      </a:lvl3pPr>
      <a:lvl4pPr algn="l" rtl="0" eaLnBrk="0" fontAlgn="base" hangingPunct="0">
        <a:spcBef>
          <a:spcPct val="0"/>
        </a:spcBef>
        <a:spcAft>
          <a:spcPct val="0"/>
        </a:spcAft>
        <a:defRPr sz="3200" b="1">
          <a:solidFill>
            <a:schemeClr val="tx2"/>
          </a:solidFill>
          <a:latin typeface="Verdana" panose="020B0604030504040204" pitchFamily="34" charset="0"/>
        </a:defRPr>
      </a:lvl4pPr>
      <a:lvl5pPr algn="l" rtl="0" eaLnBrk="0" fontAlgn="base" hangingPunct="0">
        <a:spcBef>
          <a:spcPct val="0"/>
        </a:spcBef>
        <a:spcAft>
          <a:spcPct val="0"/>
        </a:spcAft>
        <a:defRPr sz="3200" b="1">
          <a:solidFill>
            <a:schemeClr val="tx2"/>
          </a:solidFill>
          <a:latin typeface="Verdana" panose="020B0604030504040204" pitchFamily="34" charset="0"/>
        </a:defRPr>
      </a:lvl5pPr>
      <a:lvl6pPr marL="457200" algn="l" rtl="0" eaLnBrk="0" fontAlgn="base" hangingPunct="0">
        <a:spcBef>
          <a:spcPct val="0"/>
        </a:spcBef>
        <a:spcAft>
          <a:spcPct val="0"/>
        </a:spcAft>
        <a:defRPr sz="3200" b="1">
          <a:solidFill>
            <a:schemeClr val="tx2"/>
          </a:solidFill>
          <a:latin typeface="Verdana" panose="020B0604030504040204" pitchFamily="34" charset="0"/>
        </a:defRPr>
      </a:lvl6pPr>
      <a:lvl7pPr marL="914400" algn="l" rtl="0" eaLnBrk="0" fontAlgn="base" hangingPunct="0">
        <a:spcBef>
          <a:spcPct val="0"/>
        </a:spcBef>
        <a:spcAft>
          <a:spcPct val="0"/>
        </a:spcAft>
        <a:defRPr sz="3200" b="1">
          <a:solidFill>
            <a:schemeClr val="tx2"/>
          </a:solidFill>
          <a:latin typeface="Verdana" panose="020B0604030504040204" pitchFamily="34" charset="0"/>
        </a:defRPr>
      </a:lvl7pPr>
      <a:lvl8pPr marL="1371600" algn="l" rtl="0" eaLnBrk="0" fontAlgn="base" hangingPunct="0">
        <a:spcBef>
          <a:spcPct val="0"/>
        </a:spcBef>
        <a:spcAft>
          <a:spcPct val="0"/>
        </a:spcAft>
        <a:defRPr sz="3200" b="1">
          <a:solidFill>
            <a:schemeClr val="tx2"/>
          </a:solidFill>
          <a:latin typeface="Verdana" panose="020B0604030504040204" pitchFamily="34" charset="0"/>
        </a:defRPr>
      </a:lvl8pPr>
      <a:lvl9pPr marL="1828800" algn="l" rtl="0" eaLnBrk="0" fontAlgn="base" hangingPunct="0">
        <a:spcBef>
          <a:spcPct val="0"/>
        </a:spcBef>
        <a:spcAft>
          <a:spcPct val="0"/>
        </a:spcAft>
        <a:defRPr sz="3200" b="1">
          <a:solidFill>
            <a:schemeClr val="tx2"/>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EFAF3">
                <a:alpha val="100000"/>
              </a:srgbClr>
            </a:gs>
            <a:gs pos="74001">
              <a:srgbClr val="F5D093">
                <a:alpha val="100000"/>
              </a:srgbClr>
            </a:gs>
            <a:gs pos="83000">
              <a:srgbClr val="F5D093">
                <a:alpha val="100000"/>
              </a:srgbClr>
            </a:gs>
            <a:gs pos="100000">
              <a:srgbClr val="F9E0B7">
                <a:alpha val="100000"/>
              </a:srgbClr>
            </a:gs>
          </a:gsLst>
          <a:lin ang="5400000" scaled="1"/>
          <a:tileRect/>
        </a:gradFill>
        <a:effectLst/>
      </p:bgPr>
    </p:bg>
    <p:spTree>
      <p:nvGrpSpPr>
        <p:cNvPr id="1" name=""/>
        <p:cNvGrpSpPr/>
        <p:nvPr/>
      </p:nvGrpSpPr>
      <p:grpSpPr/>
      <p:sp>
        <p:nvSpPr>
          <p:cNvPr id="5122" name="WordArt 2"/>
          <p:cNvSpPr/>
          <p:nvPr/>
        </p:nvSpPr>
        <p:spPr>
          <a:xfrm>
            <a:off x="3779838" y="1916113"/>
            <a:ext cx="4897437" cy="1296987"/>
          </a:xfrm>
          <a:prstGeom prst="rect">
            <a:avLst/>
          </a:prstGeom>
        </p:spPr>
        <p:txBody>
          <a:bodyPr wrap="none" fromWordArt="1">
            <a:prstTxWarp prst="textDoubleWave1">
              <a:avLst>
                <a:gd name="adj1" fmla="val 4245"/>
                <a:gd name="adj2" fmla="val 0"/>
              </a:avLst>
            </a:prstTxWarp>
            <a:normAutofit/>
          </a:bodyPr>
          <a:p>
            <a:pPr algn="ctr"/>
            <a:r>
              <a:rPr lang="zh-CN" altLang="en-US" sz="8000" b="1">
                <a:solidFill>
                  <a:srgbClr val="FF9900"/>
                </a:solidFill>
                <a:effectLst>
                  <a:outerShdw dist="107763" dir="18900000" algn="ctr" rotWithShape="0">
                    <a:srgbClr val="000099"/>
                  </a:outerShdw>
                </a:effectLst>
                <a:latin typeface="隶书" panose="02010509060101010101" charset="-122"/>
                <a:ea typeface="隶书" panose="02010509060101010101" charset="-122"/>
              </a:rPr>
              <a:t>ＥＲＰ沙盘模拟</a:t>
            </a:r>
            <a:endParaRPr lang="zh-CN" altLang="en-US" sz="8000" b="1">
              <a:solidFill>
                <a:srgbClr val="FF9900"/>
              </a:solidFill>
              <a:effectLst>
                <a:outerShdw dist="107763" dir="18900000" algn="ctr" rotWithShape="0">
                  <a:srgbClr val="000099"/>
                </a:outerShdw>
              </a:effectLst>
              <a:latin typeface="隶书" panose="02010509060101010101" charset="-122"/>
              <a:ea typeface="隶书" panose="02010509060101010101" charset="-122"/>
            </a:endParaRPr>
          </a:p>
        </p:txBody>
      </p:sp>
      <p:sp>
        <p:nvSpPr>
          <p:cNvPr id="5123" name="WordArt 2"/>
          <p:cNvSpPr/>
          <p:nvPr/>
        </p:nvSpPr>
        <p:spPr>
          <a:xfrm>
            <a:off x="3779838" y="4005263"/>
            <a:ext cx="4752975" cy="1158875"/>
          </a:xfrm>
          <a:prstGeom prst="rect">
            <a:avLst/>
          </a:prstGeom>
        </p:spPr>
        <p:txBody>
          <a:bodyPr wrap="none" fromWordArt="1">
            <a:prstTxWarp prst="textDoubleWave1">
              <a:avLst>
                <a:gd name="adj1" fmla="val 4931"/>
                <a:gd name="adj2" fmla="val 0"/>
              </a:avLst>
            </a:prstTxWarp>
            <a:normAutofit/>
          </a:bodyPr>
          <a:p>
            <a:pPr algn="ctr"/>
            <a:r>
              <a:rPr lang="zh-CN" altLang="en-US" sz="8000" b="1">
                <a:solidFill>
                  <a:srgbClr val="FF9900"/>
                </a:solidFill>
                <a:effectLst>
                  <a:outerShdw dist="107763" dir="18900000" algn="ctr" rotWithShape="0">
                    <a:srgbClr val="000099"/>
                  </a:outerShdw>
                </a:effectLst>
                <a:latin typeface="隶书" panose="02010509060101010101" charset="-122"/>
                <a:ea typeface="隶书" panose="02010509060101010101" charset="-122"/>
              </a:rPr>
              <a:t>实验指导书</a:t>
            </a:r>
            <a:endParaRPr lang="zh-CN" altLang="en-US" sz="8000" b="1">
              <a:solidFill>
                <a:srgbClr val="FF9900"/>
              </a:solidFill>
              <a:effectLst>
                <a:outerShdw dist="107763" dir="18900000" algn="ctr" rotWithShape="0">
                  <a:srgbClr val="000099"/>
                </a:outerShdw>
              </a:effectLst>
              <a:latin typeface="隶书" panose="02010509060101010101" charset="-122"/>
              <a:ea typeface="隶书" panose="02010509060101010101" charset="-122"/>
            </a:endParaRPr>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WordArt 3"/>
          <p:cNvSpPr/>
          <p:nvPr/>
        </p:nvSpPr>
        <p:spPr>
          <a:xfrm>
            <a:off x="1258888" y="2781300"/>
            <a:ext cx="5616575" cy="792163"/>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BFB">
                <a:alpha val="100000"/>
              </a:srgbClr>
            </a:gs>
            <a:gs pos="74001">
              <a:srgbClr val="B7DDDD">
                <a:alpha val="100000"/>
              </a:srgbClr>
            </a:gs>
            <a:gs pos="83000">
              <a:srgbClr val="B7DDDD">
                <a:alpha val="100000"/>
              </a:srgbClr>
            </a:gs>
            <a:gs pos="100000">
              <a:srgbClr val="CFE8E8">
                <a:alpha val="100000"/>
              </a:srgbClr>
            </a:gs>
          </a:gsLst>
          <a:lin ang="5400000" scaled="1"/>
          <a:tileRect/>
        </a:gradFill>
        <a:effectLst/>
      </p:bgPr>
    </p:bg>
    <p:spTree>
      <p:nvGrpSpPr>
        <p:cNvPr id="1" name=""/>
        <p:cNvGrpSpPr/>
        <p:nvPr/>
      </p:nvGrpSpPr>
      <p:grpSpPr/>
      <p:sp>
        <p:nvSpPr>
          <p:cNvPr id="15362" name="Rectangle 3"/>
          <p:cNvSpPr>
            <a:spLocks noGrp="1"/>
          </p:cNvSpPr>
          <p:nvPr>
            <p:ph idx="1"/>
          </p:nvPr>
        </p:nvSpPr>
        <p:spPr>
          <a:ln/>
        </p:spPr>
        <p:txBody>
          <a:bodyPr vert="horz" wrap="square" lIns="91440" tIns="45720" rIns="91440" bIns="45720" anchor="t" anchorCtr="0"/>
          <a:p>
            <a:r>
              <a:rPr lang="zh-CN" altLang="en-US" dirty="0">
                <a:latin typeface="方正粗黑宋简体" pitchFamily="2" charset="-122"/>
                <a:ea typeface="方正粗黑宋简体" pitchFamily="2" charset="-122"/>
              </a:rPr>
              <a:t>一、财务分析的基本方法</a:t>
            </a:r>
            <a:endParaRPr lang="zh-CN" altLang="en-US" dirty="0">
              <a:latin typeface="方正粗黑宋简体" pitchFamily="2" charset="-122"/>
              <a:ea typeface="方正粗黑宋简体" pitchFamily="2" charset="-122"/>
            </a:endParaRPr>
          </a:p>
          <a:p>
            <a:endParaRPr lang="en-US" altLang="zh-CN" dirty="0">
              <a:ea typeface="宋体" panose="02010600030101010101" pitchFamily="2" charset="-122"/>
            </a:endParaRPr>
          </a:p>
          <a:p>
            <a:r>
              <a:rPr lang="zh-CN" altLang="en-US" dirty="0">
                <a:ea typeface="宋体" panose="02010600030101010101" pitchFamily="2" charset="-122"/>
              </a:rPr>
              <a:t>财务分析的方法一般有比率分析、结构分析、比较分析、趋势分析。</a:t>
            </a:r>
            <a:endParaRPr lang="zh-CN" altLang="en-US" dirty="0">
              <a:ea typeface="宋体" panose="02010600030101010101" pitchFamily="2" charset="-122"/>
            </a:endParaRPr>
          </a:p>
        </p:txBody>
      </p:sp>
      <p:sp>
        <p:nvSpPr>
          <p:cNvPr id="15363"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比率分析法是对财务报表内两个或两个以上项目之间的关系进行分析，它用相对数表示，又称为财务比率。这些比率可以揭示企业的财务状况及经营成果。比率分析是一种简单、方便、广为应用的分析方法，只要具有一个财政年度及以上的资产负债表和利润表，就能完整地分析一家公司的基本经营状况。</a:t>
            </a:r>
            <a:endParaRPr lang="zh-CN" altLang="en-US" dirty="0">
              <a:ea typeface="宋体" panose="02010600030101010101" pitchFamily="2" charset="-122"/>
            </a:endParaRPr>
          </a:p>
        </p:txBody>
      </p:sp>
      <p:sp>
        <p:nvSpPr>
          <p:cNvPr id="16387"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结构分析是把一张报表中的总合计为分母，其他各项目作为分子，以求出每一项目在总合计中的百分比，如：百分比资产负债表、百分比利润表。这种分析的作用是要发现异常项目。</a:t>
            </a:r>
            <a:endParaRPr lang="zh-CN" altLang="en-US" dirty="0">
              <a:ea typeface="宋体" panose="02010600030101010101" pitchFamily="2" charset="-122"/>
            </a:endParaRPr>
          </a:p>
          <a:p>
            <a:endParaRPr lang="zh-CN" altLang="en-US" dirty="0">
              <a:ea typeface="宋体" panose="02010600030101010101" pitchFamily="2" charset="-122"/>
            </a:endParaRPr>
          </a:p>
          <a:p>
            <a:endParaRPr lang="zh-CN" altLang="en-US" dirty="0">
              <a:ea typeface="宋体" panose="02010600030101010101" pitchFamily="2" charset="-122"/>
            </a:endParaRPr>
          </a:p>
        </p:txBody>
      </p:sp>
      <p:sp>
        <p:nvSpPr>
          <p:cNvPr id="17411"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比较分析是将本期报表数据与本企业预算或标杆企业或行业平均水平作对比，以找出实际与预算的差异或与先进企业的差距。比较分析的作用是要发现企业自身的问题。</a:t>
            </a:r>
            <a:endParaRPr lang="zh-CN" altLang="en-US" dirty="0">
              <a:ea typeface="宋体" panose="02010600030101010101" pitchFamily="2" charset="-122"/>
            </a:endParaRPr>
          </a:p>
          <a:p>
            <a:endParaRPr lang="zh-CN" altLang="en-US" dirty="0">
              <a:ea typeface="宋体" panose="02010600030101010101" pitchFamily="2" charset="-122"/>
            </a:endParaRPr>
          </a:p>
          <a:p>
            <a:endParaRPr lang="zh-CN" altLang="en-US" dirty="0">
              <a:ea typeface="宋体" panose="02010600030101010101" pitchFamily="2" charset="-122"/>
            </a:endParaRPr>
          </a:p>
          <a:p>
            <a:r>
              <a:rPr lang="zh-CN" altLang="en-US" dirty="0">
                <a:ea typeface="宋体" panose="02010600030101010101" pitchFamily="2" charset="-122"/>
              </a:rPr>
              <a:t>趋势分析是将三个年度以上的数据，就相同的项目，做多年度高低走向的观察，以判断企业的发展趋向。</a:t>
            </a:r>
            <a:endParaRPr lang="zh-CN" altLang="en-US" dirty="0">
              <a:ea typeface="宋体" panose="02010600030101010101" pitchFamily="2" charset="-122"/>
            </a:endParaRPr>
          </a:p>
        </p:txBody>
      </p:sp>
      <p:sp>
        <p:nvSpPr>
          <p:cNvPr id="18435"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3"/>
          <p:cNvSpPr>
            <a:spLocks noGrp="1"/>
          </p:cNvSpPr>
          <p:nvPr>
            <p:ph idx="1"/>
          </p:nvPr>
        </p:nvSpPr>
        <p:spPr>
          <a:ln/>
        </p:spPr>
        <p:txBody>
          <a:bodyPr vert="horz" wrap="square" lIns="91440" tIns="45720" rIns="91440" bIns="45720" anchor="t" anchorCtr="0"/>
          <a:p>
            <a:r>
              <a:rPr lang="zh-CN" altLang="en-US" dirty="0">
                <a:latin typeface="方正粗黑宋简体" pitchFamily="2" charset="-122"/>
                <a:ea typeface="方正粗黑宋简体" pitchFamily="2" charset="-122"/>
              </a:rPr>
              <a:t>二、五力分析</a:t>
            </a:r>
            <a:endParaRPr lang="zh-CN" altLang="en-US" dirty="0">
              <a:latin typeface="方正粗黑宋简体" pitchFamily="2" charset="-122"/>
              <a:ea typeface="方正粗黑宋简体" pitchFamily="2" charset="-122"/>
            </a:endParaRPr>
          </a:p>
          <a:p>
            <a:r>
              <a:rPr lang="zh-CN" altLang="en-US" dirty="0">
                <a:ea typeface="宋体" panose="02010600030101010101" pitchFamily="2" charset="-122"/>
              </a:rPr>
              <a:t>近年来，人们常用五力分析来综合评价一个企业，五力包括：收益力、成长力、安定力、活动力、生产力五方面。</a:t>
            </a:r>
            <a:endParaRPr lang="zh-CN" altLang="en-US" dirty="0">
              <a:ea typeface="宋体" panose="02010600030101010101" pitchFamily="2" charset="-122"/>
            </a:endParaRPr>
          </a:p>
          <a:p>
            <a:endParaRPr lang="en-US" altLang="zh-CN" dirty="0">
              <a:ea typeface="宋体" panose="02010600030101010101" pitchFamily="2" charset="-122"/>
            </a:endParaRPr>
          </a:p>
          <a:p>
            <a:r>
              <a:rPr lang="en-US" altLang="zh-CN" dirty="0">
                <a:ea typeface="宋体" panose="02010600030101010101" pitchFamily="2" charset="-122"/>
              </a:rPr>
              <a:t>1.</a:t>
            </a:r>
            <a:r>
              <a:rPr lang="zh-CN" altLang="en-US" dirty="0">
                <a:ea typeface="宋体" panose="02010600030101010101" pitchFamily="2" charset="-122"/>
              </a:rPr>
              <a:t>收益力</a:t>
            </a:r>
            <a:endParaRPr lang="zh-CN" altLang="en-US" dirty="0">
              <a:ea typeface="宋体" panose="02010600030101010101" pitchFamily="2" charset="-122"/>
            </a:endParaRPr>
          </a:p>
          <a:p>
            <a:r>
              <a:rPr lang="zh-CN" altLang="en-US" dirty="0">
                <a:ea typeface="宋体" panose="02010600030101010101" pitchFamily="2" charset="-122"/>
              </a:rPr>
              <a:t>收益力表明企业是否具有盈利的能力。收益力从以下四个指标入手进行定量分析，它们是毛利率、销售利润率、总资产收益率、净资产收益率。</a:t>
            </a:r>
            <a:endParaRPr lang="zh-CN" altLang="en-US" dirty="0">
              <a:ea typeface="宋体" panose="02010600030101010101" pitchFamily="2" charset="-122"/>
            </a:endParaRPr>
          </a:p>
        </p:txBody>
      </p:sp>
      <p:sp>
        <p:nvSpPr>
          <p:cNvPr id="19459"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①毛利率</a:t>
            </a:r>
            <a:endParaRPr lang="zh-CN" altLang="en-US" dirty="0">
              <a:ea typeface="宋体" panose="02010600030101010101" pitchFamily="2" charset="-122"/>
            </a:endParaRPr>
          </a:p>
          <a:p>
            <a:r>
              <a:rPr lang="zh-CN" altLang="en-US" dirty="0">
                <a:ea typeface="宋体" panose="02010600030101010101" pitchFamily="2" charset="-122"/>
              </a:rPr>
              <a:t>毛利率是经常使用的一个指标。在</a:t>
            </a:r>
            <a:r>
              <a:rPr lang="en-US" altLang="zh-CN" dirty="0">
                <a:ea typeface="宋体" panose="02010600030101010101" pitchFamily="2" charset="-122"/>
              </a:rPr>
              <a:t>ERP</a:t>
            </a:r>
            <a:r>
              <a:rPr lang="zh-CN" altLang="en-US" dirty="0">
                <a:ea typeface="宋体" panose="02010600030101010101" pitchFamily="2" charset="-122"/>
              </a:rPr>
              <a:t>沙盘模拟课程中，它的计算公式为：</a:t>
            </a:r>
            <a:endParaRPr lang="zh-CN" altLang="en-US" dirty="0">
              <a:ea typeface="宋体" panose="02010600030101010101" pitchFamily="2" charset="-122"/>
            </a:endParaRPr>
          </a:p>
          <a:p>
            <a:r>
              <a:rPr lang="zh-CN" altLang="en-US" dirty="0">
                <a:ea typeface="宋体" panose="02010600030101010101" pitchFamily="2" charset="-122"/>
              </a:rPr>
              <a:t>毛利率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（销售收入</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直接成本）</a:t>
            </a:r>
            <a:r>
              <a:rPr lang="en-US" altLang="zh-CN" dirty="0">
                <a:ea typeface="宋体" panose="02010600030101010101" pitchFamily="2" charset="-122"/>
              </a:rPr>
              <a:t>/ </a:t>
            </a:r>
            <a:r>
              <a:rPr lang="zh-CN" altLang="en-US" dirty="0">
                <a:ea typeface="宋体" panose="02010600030101010101" pitchFamily="2" charset="-122"/>
              </a:rPr>
              <a:t>销售收入</a:t>
            </a:r>
            <a:endParaRPr lang="zh-CN" altLang="en-US" dirty="0">
              <a:ea typeface="宋体" panose="02010600030101010101" pitchFamily="2" charset="-122"/>
            </a:endParaRPr>
          </a:p>
          <a:p>
            <a:endParaRPr lang="zh-CN" altLang="en-US" dirty="0">
              <a:ea typeface="宋体" panose="02010600030101010101" pitchFamily="2" charset="-122"/>
            </a:endParaRPr>
          </a:p>
        </p:txBody>
      </p:sp>
      <p:sp>
        <p:nvSpPr>
          <p:cNvPr id="20483"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②销售利润率</a:t>
            </a:r>
            <a:endParaRPr lang="zh-CN" altLang="en-US" dirty="0">
              <a:ea typeface="宋体" panose="02010600030101010101" pitchFamily="2" charset="-122"/>
            </a:endParaRPr>
          </a:p>
          <a:p>
            <a:r>
              <a:rPr lang="zh-CN" altLang="en-US" dirty="0">
                <a:ea typeface="宋体" panose="02010600030101010101" pitchFamily="2" charset="-122"/>
              </a:rPr>
              <a:t>销售利润率是毛利率的延伸，是毛利减掉综合费用后的剩余。在</a:t>
            </a:r>
            <a:r>
              <a:rPr lang="en-US" altLang="zh-CN" dirty="0">
                <a:ea typeface="宋体" panose="02010600030101010101" pitchFamily="2" charset="-122"/>
              </a:rPr>
              <a:t>ERP</a:t>
            </a:r>
            <a:r>
              <a:rPr lang="zh-CN" altLang="en-US" dirty="0">
                <a:ea typeface="宋体" panose="02010600030101010101" pitchFamily="2" charset="-122"/>
              </a:rPr>
              <a:t>沙盘模拟课程中，它的计算公式为：</a:t>
            </a:r>
            <a:endParaRPr lang="zh-CN" altLang="en-US" dirty="0">
              <a:ea typeface="宋体" panose="02010600030101010101" pitchFamily="2" charset="-122"/>
            </a:endParaRPr>
          </a:p>
          <a:p>
            <a:r>
              <a:rPr lang="zh-CN" altLang="en-US" dirty="0">
                <a:ea typeface="宋体" panose="02010600030101010101" pitchFamily="2" charset="-122"/>
              </a:rPr>
              <a:t>销售利润率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折旧前利润</a:t>
            </a:r>
            <a:r>
              <a:rPr lang="en-US" altLang="zh-CN" dirty="0">
                <a:ea typeface="宋体" panose="02010600030101010101" pitchFamily="2" charset="-122"/>
              </a:rPr>
              <a:t>/</a:t>
            </a:r>
            <a:r>
              <a:rPr lang="zh-CN" altLang="en-US" dirty="0">
                <a:ea typeface="宋体" panose="02010600030101010101" pitchFamily="2" charset="-122"/>
              </a:rPr>
              <a:t>销售收入</a:t>
            </a:r>
            <a:r>
              <a:rPr lang="en-US" altLang="zh-CN" dirty="0">
                <a:ea typeface="宋体" panose="02010600030101010101" pitchFamily="2" charset="-122"/>
              </a:rPr>
              <a:t>=</a:t>
            </a:r>
            <a:r>
              <a:rPr lang="zh-CN" altLang="en-US" dirty="0">
                <a:ea typeface="宋体" panose="02010600030101010101" pitchFamily="2" charset="-122"/>
              </a:rPr>
              <a:t>（毛利</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综合费用）</a:t>
            </a:r>
            <a:r>
              <a:rPr lang="en-US" altLang="zh-CN" dirty="0">
                <a:ea typeface="宋体" panose="02010600030101010101" pitchFamily="2" charset="-122"/>
              </a:rPr>
              <a:t>/</a:t>
            </a:r>
            <a:r>
              <a:rPr lang="zh-CN" altLang="en-US" dirty="0">
                <a:ea typeface="宋体" panose="02010600030101010101" pitchFamily="2" charset="-122"/>
              </a:rPr>
              <a:t>销售收入</a:t>
            </a:r>
            <a:endParaRPr lang="zh-CN" altLang="en-US" dirty="0">
              <a:ea typeface="宋体" panose="02010600030101010101" pitchFamily="2" charset="-122"/>
            </a:endParaRPr>
          </a:p>
        </p:txBody>
      </p:sp>
      <p:sp>
        <p:nvSpPr>
          <p:cNvPr id="21507"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③总资产收益率</a:t>
            </a:r>
            <a:endParaRPr lang="zh-CN" altLang="en-US" dirty="0">
              <a:ea typeface="宋体" panose="02010600030101010101" pitchFamily="2" charset="-122"/>
            </a:endParaRPr>
          </a:p>
          <a:p>
            <a:r>
              <a:rPr lang="zh-CN" altLang="en-US" dirty="0">
                <a:ea typeface="宋体" panose="02010600030101010101" pitchFamily="2" charset="-122"/>
              </a:rPr>
              <a:t>总资产收益率是反映企业资产的盈利能力的指标，它包含了财务杠杆概念的指标，它的计算公式为：</a:t>
            </a:r>
            <a:endParaRPr lang="zh-CN" altLang="en-US" dirty="0">
              <a:ea typeface="宋体" panose="02010600030101010101" pitchFamily="2" charset="-122"/>
            </a:endParaRPr>
          </a:p>
          <a:p>
            <a:r>
              <a:rPr lang="zh-CN" altLang="en-US" dirty="0">
                <a:ea typeface="宋体" panose="02010600030101010101" pitchFamily="2" charset="-122"/>
              </a:rPr>
              <a:t>总资产收益率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息税前利润</a:t>
            </a:r>
            <a:r>
              <a:rPr lang="en-US" altLang="zh-CN" dirty="0">
                <a:ea typeface="宋体" panose="02010600030101010101" pitchFamily="2" charset="-122"/>
              </a:rPr>
              <a:t>/</a:t>
            </a:r>
            <a:r>
              <a:rPr lang="zh-CN" altLang="en-US" dirty="0">
                <a:ea typeface="宋体" panose="02010600030101010101" pitchFamily="2" charset="-122"/>
              </a:rPr>
              <a:t>资产合计</a:t>
            </a:r>
            <a:endParaRPr lang="zh-CN" altLang="en-US" dirty="0">
              <a:ea typeface="宋体" panose="02010600030101010101" pitchFamily="2" charset="-122"/>
            </a:endParaRPr>
          </a:p>
          <a:p>
            <a:endParaRPr lang="zh-CN" altLang="en-US" dirty="0">
              <a:ea typeface="宋体" panose="02010600030101010101" pitchFamily="2" charset="-122"/>
            </a:endParaRPr>
          </a:p>
          <a:p>
            <a:r>
              <a:rPr lang="zh-CN" altLang="en-US" dirty="0">
                <a:ea typeface="宋体" panose="02010600030101010101" pitchFamily="2" charset="-122"/>
              </a:rPr>
              <a:t>④净资产收益率</a:t>
            </a:r>
            <a:endParaRPr lang="zh-CN" altLang="en-US" dirty="0">
              <a:ea typeface="宋体" panose="02010600030101010101" pitchFamily="2" charset="-122"/>
            </a:endParaRPr>
          </a:p>
          <a:p>
            <a:r>
              <a:rPr lang="zh-CN" altLang="en-US" dirty="0">
                <a:ea typeface="宋体" panose="02010600030101010101" pitchFamily="2" charset="-122"/>
              </a:rPr>
              <a:t>净资产收益率反映投资者投入资金的最终获利能力，它的计算公式为：</a:t>
            </a:r>
            <a:endParaRPr lang="zh-CN" altLang="en-US" dirty="0">
              <a:ea typeface="宋体" panose="02010600030101010101" pitchFamily="2" charset="-122"/>
            </a:endParaRPr>
          </a:p>
          <a:p>
            <a:r>
              <a:rPr lang="zh-CN" altLang="en-US" dirty="0">
                <a:ea typeface="宋体" panose="02010600030101010101" pitchFamily="2" charset="-122"/>
              </a:rPr>
              <a:t>净资产收益率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净利润</a:t>
            </a:r>
            <a:r>
              <a:rPr lang="en-US" altLang="zh-CN" dirty="0">
                <a:ea typeface="宋体" panose="02010600030101010101" pitchFamily="2" charset="-122"/>
              </a:rPr>
              <a:t>/</a:t>
            </a:r>
            <a:r>
              <a:rPr lang="zh-CN" altLang="en-US" dirty="0">
                <a:ea typeface="宋体" panose="02010600030101010101" pitchFamily="2" charset="-122"/>
              </a:rPr>
              <a:t>所有者权益合计 </a:t>
            </a:r>
            <a:endParaRPr lang="zh-CN" altLang="en-US" dirty="0">
              <a:ea typeface="宋体" panose="02010600030101010101" pitchFamily="2" charset="-122"/>
            </a:endParaRPr>
          </a:p>
        </p:txBody>
      </p:sp>
      <p:sp>
        <p:nvSpPr>
          <p:cNvPr id="22531"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3"/>
          <p:cNvSpPr>
            <a:spLocks noGrp="1"/>
          </p:cNvSpPr>
          <p:nvPr>
            <p:ph idx="1"/>
          </p:nvPr>
        </p:nvSpPr>
        <p:spPr>
          <a:ln/>
        </p:spPr>
        <p:txBody>
          <a:bodyPr vert="horz" wrap="square" lIns="91440" tIns="45720" rIns="91440" bIns="45720" anchor="t" anchorCtr="0"/>
          <a:p>
            <a:r>
              <a:rPr lang="en-US" altLang="zh-CN" dirty="0">
                <a:ea typeface="宋体" panose="02010600030101010101" pitchFamily="2" charset="-122"/>
              </a:rPr>
              <a:t>2. </a:t>
            </a:r>
            <a:r>
              <a:rPr lang="zh-CN" altLang="en-US" dirty="0">
                <a:ea typeface="宋体" panose="02010600030101010101" pitchFamily="2" charset="-122"/>
              </a:rPr>
              <a:t>成长力</a:t>
            </a:r>
            <a:endParaRPr lang="zh-CN" altLang="en-US" dirty="0">
              <a:ea typeface="宋体" panose="02010600030101010101" pitchFamily="2" charset="-122"/>
            </a:endParaRPr>
          </a:p>
          <a:p>
            <a:r>
              <a:rPr lang="zh-CN" altLang="en-US" dirty="0">
                <a:ea typeface="宋体" panose="02010600030101010101" pitchFamily="2" charset="-122"/>
              </a:rPr>
              <a:t>成长力表示企业是否具有成长的潜力，即持续盈利能力。</a:t>
            </a:r>
            <a:endParaRPr lang="zh-CN" altLang="en-US" dirty="0">
              <a:ea typeface="宋体" panose="02010600030101010101" pitchFamily="2" charset="-122"/>
            </a:endParaRPr>
          </a:p>
          <a:p>
            <a:r>
              <a:rPr lang="zh-CN" altLang="en-US" dirty="0">
                <a:ea typeface="宋体" panose="02010600030101010101" pitchFamily="2" charset="-122"/>
              </a:rPr>
              <a:t>成长力指标由三个反映企业经营成果增长变化的指标组成：销售收入成长率、利润成长率和净资产成长率。</a:t>
            </a:r>
            <a:endParaRPr lang="zh-CN" altLang="en-US" dirty="0">
              <a:ea typeface="宋体" panose="02010600030101010101" pitchFamily="2" charset="-122"/>
            </a:endParaRPr>
          </a:p>
          <a:p>
            <a:endParaRPr lang="zh-CN" altLang="en-US" dirty="0">
              <a:ea typeface="宋体" panose="02010600030101010101" pitchFamily="2" charset="-122"/>
            </a:endParaRPr>
          </a:p>
        </p:txBody>
      </p:sp>
      <p:sp>
        <p:nvSpPr>
          <p:cNvPr id="23555"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EFAF3">
                <a:alpha val="100000"/>
              </a:srgbClr>
            </a:gs>
            <a:gs pos="74001">
              <a:srgbClr val="F5D093">
                <a:alpha val="100000"/>
              </a:srgbClr>
            </a:gs>
            <a:gs pos="83000">
              <a:srgbClr val="F5D093">
                <a:alpha val="100000"/>
              </a:srgbClr>
            </a:gs>
            <a:gs pos="100000">
              <a:srgbClr val="F9E0B7">
                <a:alpha val="100000"/>
              </a:srgbClr>
            </a:gs>
          </a:gsLst>
          <a:lin ang="5400000" scaled="1"/>
          <a:tileRect/>
        </a:gradFill>
        <a:effectLst/>
      </p:bgPr>
    </p:bg>
    <p:spTree>
      <p:nvGrpSpPr>
        <p:cNvPr id="1" name=""/>
        <p:cNvGrpSpPr/>
        <p:nvPr/>
      </p:nvGrpSpPr>
      <p:grpSpPr/>
      <p:sp>
        <p:nvSpPr>
          <p:cNvPr id="6146" name="WordArt 3"/>
          <p:cNvSpPr/>
          <p:nvPr/>
        </p:nvSpPr>
        <p:spPr>
          <a:xfrm>
            <a:off x="684213" y="333375"/>
            <a:ext cx="4608512" cy="574675"/>
          </a:xfrm>
          <a:prstGeom prst="rect">
            <a:avLst/>
          </a:prstGeom>
        </p:spPr>
        <p:txBody>
          <a:bodyPr wrap="none" fromWordArt="1">
            <a:prstTxWarp prst="textPlain">
              <a:avLst>
                <a:gd name="adj" fmla="val 50000"/>
              </a:avLst>
            </a:prstTxWarp>
            <a:normAutofit lnSpcReduction="10000"/>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项目五　企业经营评价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
        <p:nvSpPr>
          <p:cNvPr id="6147" name="AutoShape 5"/>
          <p:cNvSpPr/>
          <p:nvPr/>
        </p:nvSpPr>
        <p:spPr>
          <a:xfrm rot="5400000">
            <a:off x="-1938337" y="1227138"/>
            <a:ext cx="4824412" cy="4764087"/>
          </a:xfrm>
          <a:custGeom>
            <a:avLst/>
            <a:gdLst>
              <a:gd name="txL" fmla="*/ 401 w 21600"/>
              <a:gd name="txT" fmla="*/ 0 h 21600"/>
              <a:gd name="txR" fmla="*/ 21199 w 21600"/>
              <a:gd name="txB" fmla="*/ 13628 h 21600"/>
            </a:gdLst>
            <a:ahLst/>
            <a:cxnLst>
              <a:cxn ang="0">
                <a:pos x="538772352" y="0"/>
              </a:cxn>
              <a:cxn ang="0">
                <a:pos x="8081562" y="517674404"/>
              </a:cxn>
              <a:cxn ang="0">
                <a:pos x="538772352" y="15669438"/>
              </a:cxn>
              <a:cxn ang="0">
                <a:pos x="1069462919" y="517674404"/>
              </a:cxn>
            </a:cxnLst>
            <a:rect l="txL" t="txT" r="txR" b="txB"/>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lnTo>
                  <a:pt x="323" y="10641"/>
                </a:lnTo>
                <a:close/>
              </a:path>
            </a:pathLst>
          </a:custGeom>
          <a:gradFill rotWithShape="1">
            <a:gsLst>
              <a:gs pos="0">
                <a:schemeClr val="bg2">
                  <a:alpha val="100000"/>
                </a:schemeClr>
              </a:gs>
              <a:gs pos="50000">
                <a:srgbClr val="E2E2E2">
                  <a:alpha val="100000"/>
                </a:srgbClr>
              </a:gs>
              <a:gs pos="100000">
                <a:schemeClr val="bg2">
                  <a:alpha val="100000"/>
                </a:schemeClr>
              </a:gs>
            </a:gsLst>
            <a:lin ang="0" scaled="1"/>
            <a:tileRect/>
          </a:gradFill>
          <a:ln w="9525">
            <a:noFill/>
          </a:ln>
        </p:spPr>
        <p:txBody>
          <a:bodyPr/>
          <a:p>
            <a:endParaRPr lang="zh-CN" altLang="en-US"/>
          </a:p>
        </p:txBody>
      </p:sp>
      <p:sp>
        <p:nvSpPr>
          <p:cNvPr id="6148" name="AutoShape 6"/>
          <p:cNvSpPr/>
          <p:nvPr/>
        </p:nvSpPr>
        <p:spPr>
          <a:xfrm rot="5400000" flipH="1">
            <a:off x="-1574800" y="1730375"/>
            <a:ext cx="4030663" cy="3921125"/>
          </a:xfrm>
          <a:custGeom>
            <a:avLst/>
            <a:gdLst>
              <a:gd name="txL" fmla="*/ 0 w 21600"/>
              <a:gd name="txT" fmla="*/ 0 h 21600"/>
              <a:gd name="txR" fmla="*/ 21600 w 21600"/>
              <a:gd name="txB" fmla="*/ 7713 h 21600"/>
            </a:gdLst>
            <a:ahLst/>
            <a:cxnLst>
              <a:cxn ang="0">
                <a:pos x="2147483646" y="0"/>
              </a:cxn>
              <a:cxn ang="0">
                <a:pos x="2147483646" y="2147483646"/>
              </a:cxn>
              <a:cxn ang="0">
                <a:pos x="2147483646" y="2147483646"/>
              </a:cxn>
              <a:cxn ang="0">
                <a:pos x="2147483646" y="2147483646"/>
              </a:cxn>
            </a:cxnLst>
            <a:rect l="txL" t="txT" r="txR" b="txB"/>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lnTo>
                  <a:pt x="10744" y="10800"/>
                </a:lnTo>
                <a:close/>
              </a:path>
            </a:pathLst>
          </a:custGeom>
          <a:gradFill rotWithShape="1">
            <a:gsLst>
              <a:gs pos="0">
                <a:schemeClr val="hlink">
                  <a:alpha val="56000"/>
                </a:schemeClr>
              </a:gs>
              <a:gs pos="100000">
                <a:srgbClr val="FFFFFF">
                  <a:alpha val="48000"/>
                </a:srgbClr>
              </a:gs>
            </a:gsLst>
            <a:lin ang="5400000" scaled="1"/>
            <a:tileRect/>
          </a:gradFill>
          <a:ln w="9525">
            <a:noFill/>
          </a:ln>
        </p:spPr>
        <p:txBody>
          <a:bodyPr/>
          <a:p>
            <a:endParaRPr lang="zh-CN" altLang="en-US"/>
          </a:p>
        </p:txBody>
      </p:sp>
      <p:sp>
        <p:nvSpPr>
          <p:cNvPr id="6149" name="AutoShape 9"/>
          <p:cNvSpPr/>
          <p:nvPr/>
        </p:nvSpPr>
        <p:spPr>
          <a:xfrm>
            <a:off x="2916238" y="3573463"/>
            <a:ext cx="5327650" cy="433387"/>
          </a:xfrm>
          <a:prstGeom prst="roundRect">
            <a:avLst>
              <a:gd name="adj" fmla="val 50000"/>
            </a:avLst>
          </a:prstGeom>
          <a:noFill/>
          <a:ln w="28575" cap="flat" cmpd="sng">
            <a:solidFill>
              <a:schemeClr val="bg2"/>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eaLnBrk="1" hangingPunct="1">
              <a:spcBef>
                <a:spcPct val="0"/>
              </a:spcBef>
              <a:buClrTx/>
              <a:buFont typeface="Arial" panose="020B0604020202020204" pitchFamily="34" charset="0"/>
              <a:buNone/>
            </a:pPr>
            <a:r>
              <a:rPr lang="zh-CN" altLang="en-US" sz="2400" dirty="0">
                <a:latin typeface="Arial" panose="020B0604020202020204" pitchFamily="34" charset="0"/>
                <a:ea typeface="宋体" panose="02010600030101010101" pitchFamily="2" charset="-122"/>
              </a:rPr>
              <a:t>任务三  企业综合评价</a:t>
            </a:r>
            <a:endParaRPr lang="zh-CN" altLang="en-US" sz="2400" dirty="0">
              <a:latin typeface="Arial" panose="020B0604020202020204" pitchFamily="34" charset="0"/>
              <a:ea typeface="宋体" panose="02010600030101010101" pitchFamily="2" charset="-122"/>
            </a:endParaRPr>
          </a:p>
        </p:txBody>
      </p:sp>
      <p:sp>
        <p:nvSpPr>
          <p:cNvPr id="6150" name="AutoShape 10"/>
          <p:cNvSpPr/>
          <p:nvPr/>
        </p:nvSpPr>
        <p:spPr>
          <a:xfrm>
            <a:off x="2916238" y="2781300"/>
            <a:ext cx="4981575" cy="412750"/>
          </a:xfrm>
          <a:prstGeom prst="roundRect">
            <a:avLst>
              <a:gd name="adj" fmla="val 50000"/>
            </a:avLst>
          </a:prstGeom>
          <a:noFill/>
          <a:ln w="28575" cap="flat" cmpd="sng">
            <a:solidFill>
              <a:schemeClr val="bg2"/>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eaLnBrk="1" hangingPunct="1">
              <a:spcBef>
                <a:spcPct val="0"/>
              </a:spcBef>
              <a:buClrTx/>
              <a:buFont typeface="Arial" panose="020B0604020202020204" pitchFamily="34" charset="0"/>
              <a:buNone/>
            </a:pPr>
            <a:r>
              <a:rPr lang="zh-CN" altLang="en-US" sz="2400" dirty="0">
                <a:latin typeface="Arial" panose="020B0604020202020204" pitchFamily="34" charset="0"/>
                <a:ea typeface="宋体" panose="02010600030101010101" pitchFamily="2" charset="-122"/>
              </a:rPr>
              <a:t>任务二  透过财务看经营 </a:t>
            </a:r>
            <a:endParaRPr lang="zh-CN" altLang="en-US" sz="2400" dirty="0">
              <a:latin typeface="Arial" panose="020B0604020202020204" pitchFamily="34" charset="0"/>
              <a:ea typeface="宋体" panose="02010600030101010101" pitchFamily="2" charset="-122"/>
            </a:endParaRPr>
          </a:p>
        </p:txBody>
      </p:sp>
      <p:sp>
        <p:nvSpPr>
          <p:cNvPr id="6151" name="AutoShape 11"/>
          <p:cNvSpPr/>
          <p:nvPr/>
        </p:nvSpPr>
        <p:spPr>
          <a:xfrm>
            <a:off x="2555875" y="1916113"/>
            <a:ext cx="4416425" cy="508000"/>
          </a:xfrm>
          <a:prstGeom prst="roundRect">
            <a:avLst>
              <a:gd name="adj" fmla="val 50000"/>
            </a:avLst>
          </a:prstGeom>
          <a:noFill/>
          <a:ln w="28575" cap="flat" cmpd="sng">
            <a:solidFill>
              <a:schemeClr val="bg2"/>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spcBef>
                <a:spcPct val="0"/>
              </a:spcBef>
              <a:buClrTx/>
              <a:buFont typeface="Arial" panose="020B0604020202020204" pitchFamily="34" charset="0"/>
              <a:buNone/>
            </a:pPr>
            <a:r>
              <a:rPr lang="zh-CN" altLang="en-US" sz="2400" dirty="0">
                <a:latin typeface="Arial" panose="020B0604020202020204" pitchFamily="34" charset="0"/>
                <a:ea typeface="宋体" panose="02010600030101010101" pitchFamily="2" charset="-122"/>
              </a:rPr>
              <a:t>任务一　市场占有率分析</a:t>
            </a:r>
            <a:endParaRPr lang="zh-CN" altLang="en-US" sz="2400" dirty="0">
              <a:latin typeface="Arial" panose="020B0604020202020204" pitchFamily="34" charset="0"/>
              <a:ea typeface="宋体" panose="02010600030101010101" pitchFamily="2" charset="-122"/>
            </a:endParaRPr>
          </a:p>
        </p:txBody>
      </p:sp>
      <p:grpSp>
        <p:nvGrpSpPr>
          <p:cNvPr id="6152" name="Group 12"/>
          <p:cNvGrpSpPr/>
          <p:nvPr/>
        </p:nvGrpSpPr>
        <p:grpSpPr>
          <a:xfrm>
            <a:off x="2268538" y="1989138"/>
            <a:ext cx="381000" cy="481012"/>
            <a:chOff x="0" y="0"/>
            <a:chExt cx="1615" cy="2039"/>
          </a:xfrm>
        </p:grpSpPr>
        <p:sp>
          <p:nvSpPr>
            <p:cNvPr id="6176" name="Oval 13"/>
            <p:cNvSpPr/>
            <p:nvPr/>
          </p:nvSpPr>
          <p:spPr>
            <a:xfrm>
              <a:off x="0" y="209"/>
              <a:ext cx="1615" cy="1615"/>
            </a:xfrm>
            <a:prstGeom prst="ellipse">
              <a:avLst/>
            </a:prstGeom>
            <a:gradFill rotWithShape="1">
              <a:gsLst>
                <a:gs pos="0">
                  <a:srgbClr val="767676"/>
                </a:gs>
                <a:gs pos="50000">
                  <a:srgbClr val="FFFFFF"/>
                </a:gs>
                <a:gs pos="100000">
                  <a:srgbClr val="767676"/>
                </a:gs>
              </a:gsLst>
              <a:lin ang="54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6177" name="Oval 14"/>
            <p:cNvSpPr/>
            <p:nvPr/>
          </p:nvSpPr>
          <p:spPr>
            <a:xfrm>
              <a:off x="92" y="300"/>
              <a:ext cx="1430" cy="1430"/>
            </a:xfrm>
            <a:prstGeom prst="ellipse">
              <a:avLst/>
            </a:prstGeom>
            <a:gradFill rotWithShape="1">
              <a:gsLst>
                <a:gs pos="0">
                  <a:srgbClr val="FFFFFF"/>
                </a:gs>
                <a:gs pos="50000">
                  <a:srgbClr val="A2A2A2"/>
                </a:gs>
                <a:gs pos="100000">
                  <a:srgbClr val="FFFFFF"/>
                </a:gs>
              </a:gsLst>
              <a:lin ang="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5131" name="Oval 15"/>
            <p:cNvSpPr>
              <a:spLocks noChangeArrowheads="1"/>
            </p:cNvSpPr>
            <p:nvPr/>
          </p:nvSpPr>
          <p:spPr bwMode="auto">
            <a:xfrm>
              <a:off x="592" y="0"/>
              <a:ext cx="781" cy="2039"/>
            </a:xfrm>
            <a:prstGeom prst="ellipse">
              <a:avLst/>
            </a:prstGeom>
            <a:gradFill rotWithShape="1">
              <a:gsLst>
                <a:gs pos="0">
                  <a:schemeClr val="hlink"/>
                </a:gs>
                <a:gs pos="50000">
                  <a:srgbClr val="FFFFFF"/>
                </a:gs>
                <a:gs pos="100000">
                  <a:schemeClr val="hlink"/>
                </a:gs>
              </a:gsLst>
              <a:lin ang="18900000" scaled="1"/>
            </a:gradFill>
            <a:ln>
              <a:noFill/>
            </a:ln>
          </p:spPr>
          <p:txBody>
            <a:bodyPr wrap="none"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79" name="Oval 16"/>
            <p:cNvSpPr/>
            <p:nvPr/>
          </p:nvSpPr>
          <p:spPr>
            <a:xfrm>
              <a:off x="592" y="0"/>
              <a:ext cx="781" cy="2039"/>
            </a:xfrm>
            <a:prstGeom prst="ellipse">
              <a:avLst/>
            </a:prstGeom>
            <a:gradFill rotWithShape="1">
              <a:gsLst>
                <a:gs pos="0">
                  <a:srgbClr val="000000"/>
                </a:gs>
                <a:gs pos="100000">
                  <a:srgbClr val="FFCC00"/>
                </a:gs>
              </a:gsLst>
              <a:lin ang="18900000" scaled="1"/>
              <a:tileRect/>
            </a:gradFill>
            <a:ln w="9525">
              <a:noFill/>
            </a:ln>
          </p:spPr>
          <p:txBody>
            <a:bodyPr wrap="none" anchor="ctr" anchorCtr="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5133" name="Oval 17"/>
            <p:cNvSpPr>
              <a:spLocks noChangeArrowheads="1"/>
            </p:cNvSpPr>
            <p:nvPr/>
          </p:nvSpPr>
          <p:spPr bwMode="auto">
            <a:xfrm>
              <a:off x="256" y="0"/>
              <a:ext cx="1097" cy="2039"/>
            </a:xfrm>
            <a:prstGeom prst="ellipse">
              <a:avLst/>
            </a:prstGeom>
            <a:gradFill rotWithShape="1">
              <a:gsLst>
                <a:gs pos="0">
                  <a:schemeClr val="hlink"/>
                </a:gs>
                <a:gs pos="50000">
                  <a:srgbClr val="3C5028"/>
                </a:gs>
                <a:gs pos="100000">
                  <a:schemeClr val="hlink"/>
                </a:gs>
              </a:gsLst>
              <a:lin ang="2700000" scaled="1"/>
            </a:gradFill>
            <a:ln>
              <a:noFill/>
            </a:ln>
          </p:spPr>
          <p:txBody>
            <a:bodyPr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81" name="Oval 18"/>
            <p:cNvSpPr/>
            <p:nvPr/>
          </p:nvSpPr>
          <p:spPr>
            <a:xfrm>
              <a:off x="256" y="0"/>
              <a:ext cx="1097" cy="2039"/>
            </a:xfrm>
            <a:prstGeom prst="ellipse">
              <a:avLst/>
            </a:prstGeom>
            <a:gradFill rotWithShape="1">
              <a:gsLst>
                <a:gs pos="0">
                  <a:srgbClr val="FFCC00"/>
                </a:gs>
                <a:gs pos="100000">
                  <a:srgbClr val="7C6300"/>
                </a:gs>
              </a:gsLst>
              <a:lin ang="18900000" scaled="1"/>
              <a:tileRect/>
            </a:gradFill>
            <a:ln w="9525">
              <a:noFill/>
            </a:ln>
          </p:spPr>
          <p:txBody>
            <a:bodyPr anchor="ctr" anchorCtr="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grpSp>
      <p:grpSp>
        <p:nvGrpSpPr>
          <p:cNvPr id="6153" name="Group 26"/>
          <p:cNvGrpSpPr/>
          <p:nvPr/>
        </p:nvGrpSpPr>
        <p:grpSpPr>
          <a:xfrm>
            <a:off x="2627313" y="3500438"/>
            <a:ext cx="381000" cy="482600"/>
            <a:chOff x="0" y="0"/>
            <a:chExt cx="1615" cy="2054"/>
          </a:xfrm>
        </p:grpSpPr>
        <p:sp>
          <p:nvSpPr>
            <p:cNvPr id="6170" name="Oval 27"/>
            <p:cNvSpPr/>
            <p:nvPr/>
          </p:nvSpPr>
          <p:spPr>
            <a:xfrm>
              <a:off x="0" y="216"/>
              <a:ext cx="1615" cy="1615"/>
            </a:xfrm>
            <a:prstGeom prst="ellipse">
              <a:avLst/>
            </a:prstGeom>
            <a:gradFill rotWithShape="1">
              <a:gsLst>
                <a:gs pos="0">
                  <a:srgbClr val="767676"/>
                </a:gs>
                <a:gs pos="50000">
                  <a:srgbClr val="FFFFFF"/>
                </a:gs>
                <a:gs pos="100000">
                  <a:srgbClr val="767676"/>
                </a:gs>
              </a:gsLst>
              <a:lin ang="54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6171" name="Oval 28"/>
            <p:cNvSpPr/>
            <p:nvPr/>
          </p:nvSpPr>
          <p:spPr>
            <a:xfrm>
              <a:off x="92" y="307"/>
              <a:ext cx="1430" cy="1430"/>
            </a:xfrm>
            <a:prstGeom prst="ellipse">
              <a:avLst/>
            </a:prstGeom>
            <a:gradFill rotWithShape="1">
              <a:gsLst>
                <a:gs pos="0">
                  <a:srgbClr val="FFFFFF"/>
                </a:gs>
                <a:gs pos="50000">
                  <a:srgbClr val="A2A2A2"/>
                </a:gs>
                <a:gs pos="100000">
                  <a:srgbClr val="FFFFFF"/>
                </a:gs>
              </a:gsLst>
              <a:lin ang="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5145" name="Oval 29"/>
            <p:cNvSpPr>
              <a:spLocks noChangeArrowheads="1"/>
            </p:cNvSpPr>
            <p:nvPr/>
          </p:nvSpPr>
          <p:spPr bwMode="auto">
            <a:xfrm>
              <a:off x="592" y="0"/>
              <a:ext cx="781" cy="2047"/>
            </a:xfrm>
            <a:prstGeom prst="ellipse">
              <a:avLst/>
            </a:prstGeom>
            <a:gradFill rotWithShape="1">
              <a:gsLst>
                <a:gs pos="0">
                  <a:schemeClr val="hlink"/>
                </a:gs>
                <a:gs pos="50000">
                  <a:srgbClr val="FFFFFF"/>
                </a:gs>
                <a:gs pos="100000">
                  <a:schemeClr val="hlink"/>
                </a:gs>
              </a:gsLst>
              <a:lin ang="18900000" scaled="1"/>
            </a:gradFill>
            <a:ln>
              <a:noFill/>
            </a:ln>
          </p:spPr>
          <p:txBody>
            <a:bodyPr wrap="none"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73" name="Oval 30"/>
            <p:cNvSpPr/>
            <p:nvPr/>
          </p:nvSpPr>
          <p:spPr>
            <a:xfrm>
              <a:off x="592" y="0"/>
              <a:ext cx="781" cy="2047"/>
            </a:xfrm>
            <a:prstGeom prst="ellipse">
              <a:avLst/>
            </a:prstGeom>
            <a:gradFill rotWithShape="1">
              <a:gsLst>
                <a:gs pos="0">
                  <a:srgbClr val="21B3E1"/>
                </a:gs>
                <a:gs pos="100000">
                  <a:srgbClr val="0F5368"/>
                </a:gs>
              </a:gsLst>
              <a:lin ang="5400000" scaled="1"/>
              <a:tileRect/>
            </a:gradFill>
            <a:ln w="9525">
              <a:noFill/>
            </a:ln>
          </p:spPr>
          <p:txBody>
            <a:bodyPr wrap="none" anchor="ctr" anchorCtr="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5147" name="Oval 31"/>
            <p:cNvSpPr>
              <a:spLocks noChangeArrowheads="1"/>
            </p:cNvSpPr>
            <p:nvPr/>
          </p:nvSpPr>
          <p:spPr bwMode="auto">
            <a:xfrm>
              <a:off x="256" y="7"/>
              <a:ext cx="1097" cy="2047"/>
            </a:xfrm>
            <a:prstGeom prst="ellipse">
              <a:avLst/>
            </a:prstGeom>
            <a:gradFill rotWithShape="1">
              <a:gsLst>
                <a:gs pos="0">
                  <a:schemeClr val="hlink"/>
                </a:gs>
                <a:gs pos="50000">
                  <a:srgbClr val="3C5028"/>
                </a:gs>
                <a:gs pos="100000">
                  <a:schemeClr val="hlink"/>
                </a:gs>
              </a:gsLst>
              <a:lin ang="2700000" scaled="1"/>
            </a:gradFill>
            <a:ln>
              <a:noFill/>
            </a:ln>
          </p:spPr>
          <p:txBody>
            <a:bodyPr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75" name="Oval 32"/>
            <p:cNvSpPr/>
            <p:nvPr/>
          </p:nvSpPr>
          <p:spPr>
            <a:xfrm>
              <a:off x="256" y="7"/>
              <a:ext cx="1097" cy="2047"/>
            </a:xfrm>
            <a:prstGeom prst="ellipse">
              <a:avLst/>
            </a:prstGeom>
            <a:gradFill rotWithShape="1">
              <a:gsLst>
                <a:gs pos="0">
                  <a:srgbClr val="21B3E1"/>
                </a:gs>
                <a:gs pos="100000">
                  <a:srgbClr val="10576D"/>
                </a:gs>
              </a:gsLst>
              <a:lin ang="18900000" scaled="1"/>
              <a:tileRect/>
            </a:gradFill>
            <a:ln w="9525">
              <a:noFill/>
            </a:ln>
          </p:spPr>
          <p:txBody>
            <a:bodyPr anchor="ctr" anchorCtr="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grpSp>
      <p:sp>
        <p:nvSpPr>
          <p:cNvPr id="6154" name="WordArt 2"/>
          <p:cNvSpPr/>
          <p:nvPr/>
        </p:nvSpPr>
        <p:spPr>
          <a:xfrm>
            <a:off x="584200" y="2998788"/>
            <a:ext cx="1714500" cy="782637"/>
          </a:xfrm>
          <a:prstGeom prst="rect">
            <a:avLst/>
          </a:prstGeom>
        </p:spPr>
        <p:txBody>
          <a:bodyPr wrap="none" fromWordArt="1">
            <a:prstTxWarp prst="textTriangle">
              <a:avLst>
                <a:gd name="adj" fmla="val 50000"/>
              </a:avLst>
            </a:prstTxWarp>
            <a:normAutofit/>
            <a:scene3d>
              <a:camera prst="legacyObliqueTopLeft">
                <a:rot lat="0" lon="0" rev="0"/>
              </a:camera>
              <a:lightRig rig="legacyNormal3" dir="r"/>
            </a:scene3d>
            <a:sp3d extrusionH="201600" prstMaterial="legacyMatte">
              <a:extrusionClr>
                <a:srgbClr val="0066CC"/>
              </a:extrusionClr>
            </a:sp3d>
          </a:bodyPr>
          <a:p>
            <a:pPr algn="ctr"/>
            <a:r>
              <a:rPr lang="zh-CN" altLang="en-US" sz="5400" b="1">
                <a:gradFill rotWithShape="1">
                  <a:gsLst>
                    <a:gs pos="0">
                      <a:srgbClr val="FFFFCC"/>
                    </a:gs>
                    <a:gs pos="100000">
                      <a:srgbClr val="FF9999"/>
                    </a:gs>
                  </a:gsLst>
                  <a:lin ang="5400000" scaled="1"/>
                  <a:tileRect/>
                </a:gradFill>
                <a:latin typeface="隶书" panose="02010509060101010101" charset="-122"/>
                <a:ea typeface="隶书" panose="02010509060101010101" charset="-122"/>
              </a:rPr>
              <a:t>目 录</a:t>
            </a:r>
            <a:endParaRPr lang="zh-CN" altLang="en-US" sz="5400" b="1">
              <a:gradFill rotWithShape="1">
                <a:gsLst>
                  <a:gs pos="0">
                    <a:srgbClr val="FFFFCC"/>
                  </a:gs>
                  <a:gs pos="100000">
                    <a:srgbClr val="FF9999"/>
                  </a:gs>
                </a:gsLst>
                <a:lin ang="5400000" scaled="1"/>
                <a:tileRect/>
              </a:gradFill>
              <a:latin typeface="隶书" panose="02010509060101010101" charset="-122"/>
              <a:ea typeface="隶书" panose="02010509060101010101" charset="-122"/>
            </a:endParaRPr>
          </a:p>
        </p:txBody>
      </p:sp>
      <p:grpSp>
        <p:nvGrpSpPr>
          <p:cNvPr id="6155" name="Group 12"/>
          <p:cNvGrpSpPr/>
          <p:nvPr/>
        </p:nvGrpSpPr>
        <p:grpSpPr>
          <a:xfrm>
            <a:off x="2484438" y="4292600"/>
            <a:ext cx="360362" cy="481013"/>
            <a:chOff x="0" y="0"/>
            <a:chExt cx="1615" cy="2039"/>
          </a:xfrm>
        </p:grpSpPr>
        <p:sp>
          <p:nvSpPr>
            <p:cNvPr id="6164" name="Oval 13"/>
            <p:cNvSpPr/>
            <p:nvPr/>
          </p:nvSpPr>
          <p:spPr>
            <a:xfrm>
              <a:off x="0" y="209"/>
              <a:ext cx="1615" cy="1615"/>
            </a:xfrm>
            <a:prstGeom prst="ellipse">
              <a:avLst/>
            </a:prstGeom>
            <a:gradFill rotWithShape="1">
              <a:gsLst>
                <a:gs pos="0">
                  <a:srgbClr val="767676"/>
                </a:gs>
                <a:gs pos="50000">
                  <a:srgbClr val="FFFFFF"/>
                </a:gs>
                <a:gs pos="100000">
                  <a:srgbClr val="767676"/>
                </a:gs>
              </a:gsLst>
              <a:lin ang="54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6165" name="Oval 14"/>
            <p:cNvSpPr/>
            <p:nvPr/>
          </p:nvSpPr>
          <p:spPr>
            <a:xfrm>
              <a:off x="92" y="300"/>
              <a:ext cx="1430" cy="1430"/>
            </a:xfrm>
            <a:prstGeom prst="ellipse">
              <a:avLst/>
            </a:prstGeom>
            <a:gradFill rotWithShape="1">
              <a:gsLst>
                <a:gs pos="0">
                  <a:srgbClr val="FFFFFF"/>
                </a:gs>
                <a:gs pos="50000">
                  <a:srgbClr val="A2A2A2"/>
                </a:gs>
                <a:gs pos="100000">
                  <a:srgbClr val="FFFFFF"/>
                </a:gs>
              </a:gsLst>
              <a:lin ang="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5154" name="Oval 15"/>
            <p:cNvSpPr>
              <a:spLocks noChangeArrowheads="1"/>
            </p:cNvSpPr>
            <p:nvPr/>
          </p:nvSpPr>
          <p:spPr bwMode="auto">
            <a:xfrm>
              <a:off x="591" y="0"/>
              <a:ext cx="783" cy="2039"/>
            </a:xfrm>
            <a:prstGeom prst="ellipse">
              <a:avLst/>
            </a:prstGeom>
            <a:gradFill rotWithShape="1">
              <a:gsLst>
                <a:gs pos="0">
                  <a:schemeClr val="hlink"/>
                </a:gs>
                <a:gs pos="50000">
                  <a:srgbClr val="FFFFFF"/>
                </a:gs>
                <a:gs pos="100000">
                  <a:schemeClr val="hlink"/>
                </a:gs>
              </a:gsLst>
              <a:lin ang="18900000" scaled="1"/>
            </a:gradFill>
            <a:ln>
              <a:noFill/>
            </a:ln>
          </p:spPr>
          <p:txBody>
            <a:bodyPr wrap="none"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67" name="Oval 16"/>
            <p:cNvSpPr/>
            <p:nvPr/>
          </p:nvSpPr>
          <p:spPr>
            <a:xfrm>
              <a:off x="592" y="0"/>
              <a:ext cx="781" cy="2039"/>
            </a:xfrm>
            <a:prstGeom prst="ellipse">
              <a:avLst/>
            </a:prstGeom>
            <a:gradFill rotWithShape="1">
              <a:gsLst>
                <a:gs pos="0">
                  <a:srgbClr val="000000"/>
                </a:gs>
                <a:gs pos="100000">
                  <a:srgbClr val="FFCC00"/>
                </a:gs>
              </a:gsLst>
              <a:lin ang="18900000" scaled="1"/>
              <a:tileRect/>
            </a:gradFill>
            <a:ln w="9525">
              <a:noFill/>
            </a:ln>
          </p:spPr>
          <p:txBody>
            <a:bodyPr wrap="none" anchor="ctr" anchorCtr="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5156" name="Oval 17"/>
            <p:cNvSpPr>
              <a:spLocks noChangeArrowheads="1"/>
            </p:cNvSpPr>
            <p:nvPr/>
          </p:nvSpPr>
          <p:spPr bwMode="auto">
            <a:xfrm>
              <a:off x="256" y="0"/>
              <a:ext cx="1096" cy="2039"/>
            </a:xfrm>
            <a:prstGeom prst="ellipse">
              <a:avLst/>
            </a:prstGeom>
            <a:gradFill rotWithShape="1">
              <a:gsLst>
                <a:gs pos="0">
                  <a:schemeClr val="hlink"/>
                </a:gs>
                <a:gs pos="50000">
                  <a:srgbClr val="3C5028"/>
                </a:gs>
                <a:gs pos="100000">
                  <a:schemeClr val="hlink"/>
                </a:gs>
              </a:gsLst>
              <a:lin ang="2700000" scaled="1"/>
            </a:gradFill>
            <a:ln>
              <a:noFill/>
            </a:ln>
          </p:spPr>
          <p:txBody>
            <a:bodyPr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69" name="Oval 18"/>
            <p:cNvSpPr/>
            <p:nvPr/>
          </p:nvSpPr>
          <p:spPr>
            <a:xfrm>
              <a:off x="256" y="0"/>
              <a:ext cx="1097" cy="2039"/>
            </a:xfrm>
            <a:prstGeom prst="ellipse">
              <a:avLst/>
            </a:prstGeom>
            <a:gradFill rotWithShape="1">
              <a:gsLst>
                <a:gs pos="0">
                  <a:srgbClr val="FFCC00"/>
                </a:gs>
                <a:gs pos="100000">
                  <a:srgbClr val="7C6300"/>
                </a:gs>
              </a:gsLst>
              <a:lin ang="18900000" scaled="1"/>
              <a:tileRect/>
            </a:gradFill>
            <a:ln w="9525">
              <a:noFill/>
            </a:ln>
          </p:spPr>
          <p:txBody>
            <a:bodyPr anchor="ctr" anchorCtr="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grpSp>
      <p:sp>
        <p:nvSpPr>
          <p:cNvPr id="6156" name="AutoShape 9"/>
          <p:cNvSpPr/>
          <p:nvPr/>
        </p:nvSpPr>
        <p:spPr>
          <a:xfrm>
            <a:off x="2843213" y="4365625"/>
            <a:ext cx="5041900" cy="433388"/>
          </a:xfrm>
          <a:prstGeom prst="roundRect">
            <a:avLst>
              <a:gd name="adj" fmla="val 50000"/>
            </a:avLst>
          </a:prstGeom>
          <a:noFill/>
          <a:ln w="28575" cap="flat" cmpd="sng">
            <a:solidFill>
              <a:schemeClr val="bg2"/>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eaLnBrk="1" hangingPunct="1">
              <a:spcBef>
                <a:spcPct val="0"/>
              </a:spcBef>
              <a:buClrTx/>
              <a:buFont typeface="Arial" panose="020B0604020202020204" pitchFamily="34" charset="0"/>
              <a:buNone/>
            </a:pPr>
            <a:r>
              <a:rPr lang="zh-CN" altLang="en-US" sz="2400" dirty="0">
                <a:latin typeface="Arial" panose="020B0604020202020204" pitchFamily="34" charset="0"/>
                <a:ea typeface="宋体" panose="02010600030101010101" pitchFamily="2" charset="-122"/>
              </a:rPr>
              <a:t>任务四　模拟企业经营成果评价 </a:t>
            </a:r>
            <a:endParaRPr lang="zh-CN" altLang="en-US" sz="2400" dirty="0">
              <a:latin typeface="Arial" panose="020B0604020202020204" pitchFamily="34" charset="0"/>
              <a:ea typeface="宋体" panose="02010600030101010101" pitchFamily="2" charset="-122"/>
            </a:endParaRPr>
          </a:p>
        </p:txBody>
      </p:sp>
      <p:grpSp>
        <p:nvGrpSpPr>
          <p:cNvPr id="6157" name="Group 19"/>
          <p:cNvGrpSpPr/>
          <p:nvPr/>
        </p:nvGrpSpPr>
        <p:grpSpPr>
          <a:xfrm>
            <a:off x="2627313" y="2781300"/>
            <a:ext cx="381000" cy="481013"/>
            <a:chOff x="0" y="0"/>
            <a:chExt cx="1615" cy="2039"/>
          </a:xfrm>
        </p:grpSpPr>
        <p:sp>
          <p:nvSpPr>
            <p:cNvPr id="6158" name="Oval 20"/>
            <p:cNvSpPr/>
            <p:nvPr/>
          </p:nvSpPr>
          <p:spPr>
            <a:xfrm>
              <a:off x="0" y="209"/>
              <a:ext cx="1615" cy="1615"/>
            </a:xfrm>
            <a:prstGeom prst="ellipse">
              <a:avLst/>
            </a:prstGeom>
            <a:gradFill rotWithShape="1">
              <a:gsLst>
                <a:gs pos="0">
                  <a:srgbClr val="767676"/>
                </a:gs>
                <a:gs pos="50000">
                  <a:srgbClr val="FFFFFF"/>
                </a:gs>
                <a:gs pos="100000">
                  <a:srgbClr val="767676"/>
                </a:gs>
              </a:gsLst>
              <a:lin ang="54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6159" name="Oval 21"/>
            <p:cNvSpPr/>
            <p:nvPr/>
          </p:nvSpPr>
          <p:spPr>
            <a:xfrm>
              <a:off x="92" y="300"/>
              <a:ext cx="1430" cy="1430"/>
            </a:xfrm>
            <a:prstGeom prst="ellipse">
              <a:avLst/>
            </a:prstGeom>
            <a:gradFill rotWithShape="1">
              <a:gsLst>
                <a:gs pos="0">
                  <a:srgbClr val="FFFFFF"/>
                </a:gs>
                <a:gs pos="50000">
                  <a:srgbClr val="A2A2A2"/>
                </a:gs>
                <a:gs pos="100000">
                  <a:srgbClr val="FFFFFF"/>
                </a:gs>
              </a:gsLst>
              <a:lin ang="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5163" name="Oval 22"/>
            <p:cNvSpPr>
              <a:spLocks noChangeArrowheads="1"/>
            </p:cNvSpPr>
            <p:nvPr/>
          </p:nvSpPr>
          <p:spPr bwMode="auto">
            <a:xfrm>
              <a:off x="592" y="0"/>
              <a:ext cx="781" cy="2039"/>
            </a:xfrm>
            <a:prstGeom prst="ellipse">
              <a:avLst/>
            </a:prstGeom>
            <a:gradFill rotWithShape="1">
              <a:gsLst>
                <a:gs pos="0">
                  <a:schemeClr val="hlink"/>
                </a:gs>
                <a:gs pos="50000">
                  <a:srgbClr val="FFFFFF"/>
                </a:gs>
                <a:gs pos="100000">
                  <a:schemeClr val="hlink"/>
                </a:gs>
              </a:gsLst>
              <a:lin ang="18900000" scaled="1"/>
            </a:gradFill>
            <a:ln>
              <a:noFill/>
            </a:ln>
          </p:spPr>
          <p:txBody>
            <a:bodyPr wrap="none"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61" name="Oval 23"/>
            <p:cNvSpPr/>
            <p:nvPr/>
          </p:nvSpPr>
          <p:spPr>
            <a:xfrm>
              <a:off x="592" y="0"/>
              <a:ext cx="781" cy="2039"/>
            </a:xfrm>
            <a:prstGeom prst="ellipse">
              <a:avLst/>
            </a:prstGeom>
            <a:gradFill rotWithShape="1">
              <a:gsLst>
                <a:gs pos="0">
                  <a:srgbClr val="000000"/>
                </a:gs>
                <a:gs pos="100000">
                  <a:srgbClr val="48BE67"/>
                </a:gs>
              </a:gsLst>
              <a:lin ang="18900000" scaled="1"/>
              <a:tileRect/>
            </a:gradFill>
            <a:ln w="9525">
              <a:noFill/>
            </a:ln>
          </p:spPr>
          <p:txBody>
            <a:bodyPr wrap="none" anchor="ctr" anchorCtr="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sp>
          <p:nvSpPr>
            <p:cNvPr id="5165" name="Oval 24"/>
            <p:cNvSpPr>
              <a:spLocks noChangeArrowheads="1"/>
            </p:cNvSpPr>
            <p:nvPr/>
          </p:nvSpPr>
          <p:spPr bwMode="auto">
            <a:xfrm>
              <a:off x="256" y="0"/>
              <a:ext cx="1097" cy="2039"/>
            </a:xfrm>
            <a:prstGeom prst="ellipse">
              <a:avLst/>
            </a:prstGeom>
            <a:gradFill rotWithShape="1">
              <a:gsLst>
                <a:gs pos="0">
                  <a:schemeClr val="hlink"/>
                </a:gs>
                <a:gs pos="50000">
                  <a:srgbClr val="3C5028"/>
                </a:gs>
                <a:gs pos="100000">
                  <a:schemeClr val="hlink"/>
                </a:gs>
              </a:gsLst>
              <a:lin ang="2700000" scaled="1"/>
            </a:gradFill>
            <a:ln>
              <a:noFill/>
            </a:ln>
          </p:spPr>
          <p:txBody>
            <a:bodyPr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6pPr>
              <a:lvl7pPr marL="29718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7pPr>
              <a:lvl8pPr marL="34290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8pPr>
              <a:lvl9pPr marL="3886200" indent="-228600" algn="r" eaLnBrk="0" fontAlgn="base" hangingPunct="0">
                <a:spcBef>
                  <a:spcPct val="0"/>
                </a:spcBef>
                <a:spcAft>
                  <a:spcPct val="0"/>
                </a:spcAft>
                <a:buFont typeface="Arial" panose="020B0604020202020204" pitchFamily="34" charset="0"/>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63" name="Oval 25"/>
            <p:cNvSpPr/>
            <p:nvPr/>
          </p:nvSpPr>
          <p:spPr>
            <a:xfrm>
              <a:off x="256" y="0"/>
              <a:ext cx="1097" cy="2039"/>
            </a:xfrm>
            <a:prstGeom prst="ellipse">
              <a:avLst/>
            </a:prstGeom>
            <a:gradFill rotWithShape="1">
              <a:gsLst>
                <a:gs pos="0">
                  <a:srgbClr val="48BE67"/>
                </a:gs>
                <a:gs pos="100000">
                  <a:srgbClr val="235C32"/>
                </a:gs>
              </a:gsLst>
              <a:lin ang="18900000" scaled="1"/>
              <a:tileRect/>
            </a:gradFill>
            <a:ln w="9525">
              <a:noFill/>
            </a:ln>
          </p:spPr>
          <p:txBody>
            <a:bodyPr anchor="ctr" anchorCtr="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r" eaLnBrk="1" hangingPunct="1">
                <a:spcBef>
                  <a:spcPct val="0"/>
                </a:spcBef>
                <a:buClrTx/>
                <a:buFont typeface="Arial" panose="020B0604020202020204" pitchFamily="34" charset="0"/>
                <a:buNone/>
              </a:pPr>
              <a:endParaRPr lang="zh-CN" altLang="en-US" sz="1800" dirty="0">
                <a:solidFill>
                  <a:schemeClr val="tx1"/>
                </a:solidFill>
                <a:latin typeface="Arial" panose="020B0604020202020204" pitchFamily="34" charset="0"/>
                <a:ea typeface="宋体" panose="02010600030101010101" pitchFamily="2" charset="-122"/>
              </a:endParaRPr>
            </a:p>
          </p:txBody>
        </p:sp>
      </p:grpSp>
    </p:spTree>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①销售收入成长率</a:t>
            </a:r>
            <a:endParaRPr lang="zh-CN" altLang="en-US" dirty="0">
              <a:ea typeface="宋体" panose="02010600030101010101" pitchFamily="2" charset="-122"/>
            </a:endParaRPr>
          </a:p>
          <a:p>
            <a:r>
              <a:rPr lang="zh-CN" altLang="en-US" dirty="0">
                <a:ea typeface="宋体" panose="02010600030101010101" pitchFamily="2" charset="-122"/>
              </a:rPr>
              <a:t>这是衡量产品销售收入增长的比率指标，以衡量经营业绩的提高程度，指标值越高越好。计算公式为：</a:t>
            </a:r>
            <a:endParaRPr lang="zh-CN" altLang="en-US" dirty="0">
              <a:ea typeface="宋体" panose="02010600030101010101" pitchFamily="2" charset="-122"/>
            </a:endParaRPr>
          </a:p>
          <a:p>
            <a:r>
              <a:rPr lang="zh-CN" altLang="en-US" dirty="0">
                <a:ea typeface="宋体" panose="02010600030101010101" pitchFamily="2" charset="-122"/>
              </a:rPr>
              <a:t>销售收入成长率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（本期销售收入</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上期销售收入）</a:t>
            </a:r>
            <a:r>
              <a:rPr lang="en-US" altLang="zh-CN" dirty="0">
                <a:ea typeface="宋体" panose="02010600030101010101" pitchFamily="2" charset="-122"/>
              </a:rPr>
              <a:t>/ </a:t>
            </a:r>
            <a:r>
              <a:rPr lang="zh-CN" altLang="en-US" dirty="0">
                <a:ea typeface="宋体" panose="02010600030101010101" pitchFamily="2" charset="-122"/>
              </a:rPr>
              <a:t>上期销售收入</a:t>
            </a:r>
            <a:endParaRPr lang="zh-CN" altLang="en-US" dirty="0">
              <a:ea typeface="宋体" panose="02010600030101010101" pitchFamily="2" charset="-122"/>
            </a:endParaRPr>
          </a:p>
        </p:txBody>
      </p:sp>
      <p:sp>
        <p:nvSpPr>
          <p:cNvPr id="24579"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②利润成长率</a:t>
            </a:r>
            <a:endParaRPr lang="zh-CN" altLang="en-US" dirty="0">
              <a:ea typeface="宋体" panose="02010600030101010101" pitchFamily="2" charset="-122"/>
            </a:endParaRPr>
          </a:p>
          <a:p>
            <a:r>
              <a:rPr lang="zh-CN" altLang="en-US" dirty="0">
                <a:ea typeface="宋体" panose="02010600030101010101" pitchFamily="2" charset="-122"/>
              </a:rPr>
              <a:t>这是衡量利润增长的比率指标，以衡量经营效果的提高程度，越高越好。计算公式为：</a:t>
            </a:r>
            <a:endParaRPr lang="zh-CN" altLang="en-US" dirty="0">
              <a:ea typeface="宋体" panose="02010600030101010101" pitchFamily="2" charset="-122"/>
            </a:endParaRPr>
          </a:p>
          <a:p>
            <a:r>
              <a:rPr lang="zh-CN" altLang="en-US" dirty="0">
                <a:ea typeface="宋体" panose="02010600030101010101" pitchFamily="2" charset="-122"/>
              </a:rPr>
              <a:t>利润成长率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（本期（利息前）利润</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上期（利息前）利润）</a:t>
            </a:r>
            <a:r>
              <a:rPr lang="en-US" altLang="zh-CN" dirty="0">
                <a:ea typeface="宋体" panose="02010600030101010101" pitchFamily="2" charset="-122"/>
              </a:rPr>
              <a:t>/</a:t>
            </a:r>
            <a:r>
              <a:rPr lang="zh-CN" altLang="en-US" dirty="0">
                <a:ea typeface="宋体" panose="02010600030101010101" pitchFamily="2" charset="-122"/>
              </a:rPr>
              <a:t>上期（利息前）利润</a:t>
            </a:r>
            <a:endParaRPr lang="zh-CN" altLang="en-US" dirty="0">
              <a:ea typeface="宋体" panose="02010600030101010101" pitchFamily="2" charset="-122"/>
            </a:endParaRPr>
          </a:p>
          <a:p>
            <a:r>
              <a:rPr lang="zh-CN" altLang="en-US" dirty="0">
                <a:ea typeface="宋体" panose="02010600030101010101" pitchFamily="2" charset="-122"/>
              </a:rPr>
              <a:t>③净资产成长率</a:t>
            </a:r>
            <a:endParaRPr lang="zh-CN" altLang="en-US" dirty="0">
              <a:ea typeface="宋体" panose="02010600030101010101" pitchFamily="2" charset="-122"/>
            </a:endParaRPr>
          </a:p>
          <a:p>
            <a:r>
              <a:rPr lang="zh-CN" altLang="en-US" dirty="0">
                <a:ea typeface="宋体" panose="02010600030101010101" pitchFamily="2" charset="-122"/>
              </a:rPr>
              <a:t>这是衡量净资产增长的比率指标，以衡量股东权益提高的程度。</a:t>
            </a:r>
            <a:endParaRPr lang="zh-CN" altLang="en-US" dirty="0">
              <a:ea typeface="宋体" panose="02010600030101010101" pitchFamily="2" charset="-122"/>
            </a:endParaRPr>
          </a:p>
        </p:txBody>
      </p:sp>
      <p:sp>
        <p:nvSpPr>
          <p:cNvPr id="25603"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3"/>
          <p:cNvSpPr>
            <a:spLocks noGrp="1"/>
          </p:cNvSpPr>
          <p:nvPr>
            <p:ph idx="1"/>
          </p:nvPr>
        </p:nvSpPr>
        <p:spPr>
          <a:ln/>
        </p:spPr>
        <p:txBody>
          <a:bodyPr vert="horz" wrap="square" lIns="91440" tIns="45720" rIns="91440" bIns="45720" anchor="t" anchorCtr="0"/>
          <a:p>
            <a:r>
              <a:rPr lang="en-US" altLang="zh-CN" dirty="0">
                <a:ea typeface="宋体" panose="02010600030101010101" pitchFamily="2" charset="-122"/>
              </a:rPr>
              <a:t>3. </a:t>
            </a:r>
            <a:r>
              <a:rPr lang="zh-CN" altLang="en-US" dirty="0">
                <a:ea typeface="宋体" panose="02010600030101010101" pitchFamily="2" charset="-122"/>
              </a:rPr>
              <a:t>安定力</a:t>
            </a:r>
            <a:endParaRPr lang="zh-CN" altLang="en-US" dirty="0">
              <a:ea typeface="宋体" panose="02010600030101010101" pitchFamily="2" charset="-122"/>
            </a:endParaRPr>
          </a:p>
          <a:p>
            <a:r>
              <a:rPr lang="zh-CN" altLang="en-US" dirty="0">
                <a:ea typeface="宋体" panose="02010600030101010101" pitchFamily="2" charset="-122"/>
              </a:rPr>
              <a:t>这是衡量企业财务状况是否稳定，会不会有财务危机的指标，由</a:t>
            </a:r>
            <a:r>
              <a:rPr lang="en-US" altLang="zh-CN" dirty="0">
                <a:ea typeface="宋体" panose="02010600030101010101" pitchFamily="2" charset="-122"/>
              </a:rPr>
              <a:t>4</a:t>
            </a:r>
            <a:r>
              <a:rPr lang="zh-CN" altLang="en-US" dirty="0">
                <a:ea typeface="宋体" panose="02010600030101010101" pitchFamily="2" charset="-122"/>
              </a:rPr>
              <a:t>个指标构成，分别是流动比率、速动比率、固定资产适配率和资产负债率。</a:t>
            </a:r>
            <a:endParaRPr lang="zh-CN" altLang="en-US" dirty="0">
              <a:ea typeface="宋体" panose="02010600030101010101" pitchFamily="2" charset="-122"/>
            </a:endParaRPr>
          </a:p>
          <a:p>
            <a:endParaRPr lang="zh-CN" altLang="en-US" dirty="0">
              <a:ea typeface="宋体" panose="02010600030101010101" pitchFamily="2" charset="-122"/>
            </a:endParaRPr>
          </a:p>
          <a:p>
            <a:r>
              <a:rPr lang="zh-CN" altLang="en-US" dirty="0">
                <a:ea typeface="宋体" panose="02010600030101010101" pitchFamily="2" charset="-122"/>
              </a:rPr>
              <a:t>①流动比率</a:t>
            </a:r>
            <a:endParaRPr lang="zh-CN" altLang="en-US" dirty="0">
              <a:ea typeface="宋体" panose="02010600030101010101" pitchFamily="2" charset="-122"/>
            </a:endParaRPr>
          </a:p>
          <a:p>
            <a:r>
              <a:rPr lang="zh-CN" altLang="en-US" dirty="0">
                <a:ea typeface="宋体" panose="02010600030101010101" pitchFamily="2" charset="-122"/>
              </a:rPr>
              <a:t>流动比率的计算公式为：</a:t>
            </a:r>
            <a:endParaRPr lang="zh-CN" altLang="en-US" dirty="0">
              <a:ea typeface="宋体" panose="02010600030101010101" pitchFamily="2" charset="-122"/>
            </a:endParaRPr>
          </a:p>
          <a:p>
            <a:r>
              <a:rPr lang="zh-CN" altLang="en-US" dirty="0">
                <a:ea typeface="宋体" panose="02010600030101010101" pitchFamily="2" charset="-122"/>
              </a:rPr>
              <a:t>流动比率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流动资产</a:t>
            </a:r>
            <a:r>
              <a:rPr lang="en-US" altLang="zh-CN" dirty="0">
                <a:ea typeface="宋体" panose="02010600030101010101" pitchFamily="2" charset="-122"/>
              </a:rPr>
              <a:t>/</a:t>
            </a:r>
            <a:r>
              <a:rPr lang="zh-CN" altLang="en-US" dirty="0">
                <a:ea typeface="宋体" panose="02010600030101010101" pitchFamily="2" charset="-122"/>
              </a:rPr>
              <a:t>流动负债</a:t>
            </a:r>
            <a:endParaRPr lang="zh-CN" altLang="en-US" dirty="0">
              <a:ea typeface="宋体" panose="02010600030101010101" pitchFamily="2" charset="-122"/>
            </a:endParaRPr>
          </a:p>
        </p:txBody>
      </p:sp>
      <p:sp>
        <p:nvSpPr>
          <p:cNvPr id="26627"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②速动比率</a:t>
            </a:r>
            <a:endParaRPr lang="zh-CN" altLang="en-US" dirty="0">
              <a:ea typeface="宋体" panose="02010600030101010101" pitchFamily="2" charset="-122"/>
            </a:endParaRPr>
          </a:p>
          <a:p>
            <a:r>
              <a:rPr lang="zh-CN" altLang="en-US" dirty="0">
                <a:ea typeface="宋体" panose="02010600030101010101" pitchFamily="2" charset="-122"/>
              </a:rPr>
              <a:t>速动比率比流动比率更能体现企业的偿还短期债务的能力。其公式为：</a:t>
            </a:r>
            <a:endParaRPr lang="zh-CN" altLang="en-US" dirty="0">
              <a:ea typeface="宋体" panose="02010600030101010101" pitchFamily="2" charset="-122"/>
            </a:endParaRPr>
          </a:p>
          <a:p>
            <a:r>
              <a:rPr lang="zh-CN" altLang="en-US" dirty="0">
                <a:ea typeface="宋体" panose="02010600030101010101" pitchFamily="2" charset="-122"/>
              </a:rPr>
              <a:t>速动比率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速动资产</a:t>
            </a:r>
            <a:r>
              <a:rPr lang="en-US" altLang="zh-CN" dirty="0">
                <a:ea typeface="宋体" panose="02010600030101010101" pitchFamily="2" charset="-122"/>
              </a:rPr>
              <a:t>/</a:t>
            </a:r>
            <a:r>
              <a:rPr lang="zh-CN" altLang="en-US" dirty="0">
                <a:ea typeface="宋体" panose="02010600030101010101" pitchFamily="2" charset="-122"/>
              </a:rPr>
              <a:t>流动负债</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（流动资产</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在制品</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产成品</a:t>
            </a:r>
            <a:r>
              <a:rPr lang="en-US" altLang="zh-CN" dirty="0">
                <a:ea typeface="宋体" panose="02010600030101010101" pitchFamily="2" charset="-122"/>
              </a:rPr>
              <a:t>-</a:t>
            </a:r>
            <a:r>
              <a:rPr lang="zh-CN" altLang="en-US" dirty="0">
                <a:ea typeface="宋体" panose="02010600030101010101" pitchFamily="2" charset="-122"/>
              </a:rPr>
              <a:t>原材料）</a:t>
            </a:r>
            <a:r>
              <a:rPr lang="en-US" altLang="zh-CN" dirty="0">
                <a:ea typeface="宋体" panose="02010600030101010101" pitchFamily="2" charset="-122"/>
              </a:rPr>
              <a:t>/</a:t>
            </a:r>
            <a:r>
              <a:rPr lang="zh-CN" altLang="en-US" dirty="0">
                <a:ea typeface="宋体" panose="02010600030101010101" pitchFamily="2" charset="-122"/>
              </a:rPr>
              <a:t>流动负债</a:t>
            </a:r>
            <a:endParaRPr lang="zh-CN" altLang="en-US" dirty="0">
              <a:ea typeface="宋体" panose="02010600030101010101" pitchFamily="2" charset="-122"/>
            </a:endParaRPr>
          </a:p>
        </p:txBody>
      </p:sp>
      <p:sp>
        <p:nvSpPr>
          <p:cNvPr id="27651"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③固定资产长期适配率</a:t>
            </a:r>
            <a:endParaRPr lang="zh-CN" altLang="en-US" dirty="0">
              <a:ea typeface="宋体" panose="02010600030101010101" pitchFamily="2" charset="-122"/>
            </a:endParaRPr>
          </a:p>
          <a:p>
            <a:r>
              <a:rPr lang="zh-CN" altLang="en-US" dirty="0">
                <a:ea typeface="宋体" panose="02010600030101010101" pitchFamily="2" charset="-122"/>
              </a:rPr>
              <a:t>固定资产长期适配率的计算公式为：</a:t>
            </a:r>
            <a:endParaRPr lang="zh-CN" altLang="en-US" dirty="0">
              <a:ea typeface="宋体" panose="02010600030101010101" pitchFamily="2" charset="-122"/>
            </a:endParaRPr>
          </a:p>
          <a:p>
            <a:r>
              <a:rPr lang="zh-CN" altLang="en-US" dirty="0">
                <a:ea typeface="宋体" panose="02010600030101010101" pitchFamily="2" charset="-122"/>
              </a:rPr>
              <a:t>固定资产长期适配率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固定资产</a:t>
            </a:r>
            <a:r>
              <a:rPr lang="en-US" altLang="zh-CN" dirty="0">
                <a:ea typeface="宋体" panose="02010600030101010101" pitchFamily="2" charset="-122"/>
              </a:rPr>
              <a:t>/</a:t>
            </a:r>
            <a:r>
              <a:rPr lang="zh-CN" altLang="en-US" dirty="0">
                <a:ea typeface="宋体" panose="02010600030101010101" pitchFamily="2" charset="-122"/>
              </a:rPr>
              <a:t>（长期负债</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所有者权益）</a:t>
            </a:r>
            <a:endParaRPr lang="zh-CN" altLang="en-US" dirty="0">
              <a:ea typeface="宋体" panose="02010600030101010101" pitchFamily="2" charset="-122"/>
            </a:endParaRPr>
          </a:p>
          <a:p>
            <a:endParaRPr lang="zh-CN" altLang="en-US" dirty="0">
              <a:ea typeface="宋体" panose="02010600030101010101" pitchFamily="2" charset="-122"/>
            </a:endParaRPr>
          </a:p>
          <a:p>
            <a:r>
              <a:rPr lang="zh-CN" altLang="en-US" dirty="0">
                <a:ea typeface="宋体" panose="02010600030101010101" pitchFamily="2" charset="-122"/>
              </a:rPr>
              <a:t>④资产负债率</a:t>
            </a:r>
            <a:endParaRPr lang="zh-CN" altLang="en-US" dirty="0">
              <a:ea typeface="宋体" panose="02010600030101010101" pitchFamily="2" charset="-122"/>
            </a:endParaRPr>
          </a:p>
          <a:p>
            <a:r>
              <a:rPr lang="zh-CN" altLang="en-US" dirty="0">
                <a:ea typeface="宋体" panose="02010600030101010101" pitchFamily="2" charset="-122"/>
              </a:rPr>
              <a:t>这是反映债权人提供的资本占全部资本的比例，该指标也被称为负债经营比率。其公式为：</a:t>
            </a:r>
            <a:endParaRPr lang="zh-CN" altLang="en-US" dirty="0">
              <a:ea typeface="宋体" panose="02010600030101010101" pitchFamily="2" charset="-122"/>
            </a:endParaRPr>
          </a:p>
          <a:p>
            <a:r>
              <a:rPr lang="zh-CN" altLang="en-US" dirty="0">
                <a:ea typeface="宋体" panose="02010600030101010101" pitchFamily="2" charset="-122"/>
              </a:rPr>
              <a:t>资产负债率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负债</a:t>
            </a:r>
            <a:r>
              <a:rPr lang="en-US" altLang="zh-CN" dirty="0">
                <a:ea typeface="宋体" panose="02010600030101010101" pitchFamily="2" charset="-122"/>
              </a:rPr>
              <a:t>/</a:t>
            </a:r>
            <a:r>
              <a:rPr lang="zh-CN" altLang="en-US" dirty="0">
                <a:ea typeface="宋体" panose="02010600030101010101" pitchFamily="2" charset="-122"/>
              </a:rPr>
              <a:t>资产</a:t>
            </a:r>
            <a:endParaRPr lang="zh-CN" altLang="en-US" dirty="0">
              <a:ea typeface="宋体" panose="02010600030101010101" pitchFamily="2" charset="-122"/>
            </a:endParaRPr>
          </a:p>
        </p:txBody>
      </p:sp>
      <p:sp>
        <p:nvSpPr>
          <p:cNvPr id="28675"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3"/>
          <p:cNvSpPr>
            <a:spLocks noGrp="1"/>
          </p:cNvSpPr>
          <p:nvPr>
            <p:ph idx="1"/>
          </p:nvPr>
        </p:nvSpPr>
        <p:spPr>
          <a:ln/>
        </p:spPr>
        <p:txBody>
          <a:bodyPr vert="horz" wrap="square" lIns="91440" tIns="45720" rIns="91440" bIns="45720" anchor="t" anchorCtr="0"/>
          <a:p>
            <a:pPr>
              <a:lnSpc>
                <a:spcPct val="90000"/>
              </a:lnSpc>
            </a:pPr>
            <a:r>
              <a:rPr lang="en-US" altLang="zh-CN" dirty="0">
                <a:ea typeface="宋体" panose="02010600030101010101" pitchFamily="2" charset="-122"/>
              </a:rPr>
              <a:t>4. </a:t>
            </a:r>
            <a:r>
              <a:rPr lang="zh-CN" altLang="en-US" dirty="0">
                <a:ea typeface="宋体" panose="02010600030101010101" pitchFamily="2" charset="-122"/>
              </a:rPr>
              <a:t>活动力</a:t>
            </a:r>
            <a:endParaRPr lang="zh-CN" altLang="en-US" dirty="0">
              <a:ea typeface="宋体" panose="02010600030101010101" pitchFamily="2" charset="-122"/>
            </a:endParaRPr>
          </a:p>
          <a:p>
            <a:pPr>
              <a:lnSpc>
                <a:spcPct val="90000"/>
              </a:lnSpc>
            </a:pPr>
            <a:r>
              <a:rPr lang="zh-CN" altLang="en-US" dirty="0">
                <a:ea typeface="宋体" panose="02010600030101010101" pitchFamily="2" charset="-122"/>
              </a:rPr>
              <a:t>活动力是从企业资产的管理能力方面对企业的经营业绩进行评价，主要包括</a:t>
            </a:r>
            <a:r>
              <a:rPr lang="en-US" altLang="zh-CN" dirty="0">
                <a:ea typeface="宋体" panose="02010600030101010101" pitchFamily="2" charset="-122"/>
              </a:rPr>
              <a:t>4</a:t>
            </a:r>
            <a:r>
              <a:rPr lang="zh-CN" altLang="en-US" dirty="0">
                <a:ea typeface="宋体" panose="02010600030101010101" pitchFamily="2" charset="-122"/>
              </a:rPr>
              <a:t>个指标，应收账款周转率、存货周转率、固定资产周转率和总资产周转率。</a:t>
            </a:r>
            <a:endParaRPr lang="zh-CN" altLang="en-US" dirty="0">
              <a:ea typeface="宋体" panose="02010600030101010101" pitchFamily="2" charset="-122"/>
            </a:endParaRPr>
          </a:p>
          <a:p>
            <a:pPr>
              <a:lnSpc>
                <a:spcPct val="90000"/>
              </a:lnSpc>
            </a:pPr>
            <a:r>
              <a:rPr lang="zh-CN" altLang="en-US" dirty="0">
                <a:ea typeface="宋体" panose="02010600030101010101" pitchFamily="2" charset="-122"/>
              </a:rPr>
              <a:t>①应收账款周转率（周转次数）</a:t>
            </a:r>
            <a:endParaRPr lang="zh-CN" altLang="en-US" dirty="0">
              <a:ea typeface="宋体" panose="02010600030101010101" pitchFamily="2" charset="-122"/>
            </a:endParaRPr>
          </a:p>
          <a:p>
            <a:pPr>
              <a:lnSpc>
                <a:spcPct val="90000"/>
              </a:lnSpc>
            </a:pPr>
            <a:endParaRPr lang="zh-CN" altLang="en-US" dirty="0">
              <a:ea typeface="宋体" panose="02010600030101010101" pitchFamily="2" charset="-122"/>
            </a:endParaRPr>
          </a:p>
          <a:p>
            <a:pPr>
              <a:lnSpc>
                <a:spcPct val="90000"/>
              </a:lnSpc>
            </a:pPr>
            <a:r>
              <a:rPr lang="zh-CN" altLang="en-US" dirty="0">
                <a:ea typeface="宋体" panose="02010600030101010101" pitchFamily="2" charset="-122"/>
              </a:rPr>
              <a:t>应收账款周转率（周转次数）</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 当期销售净额</a:t>
            </a:r>
            <a:r>
              <a:rPr lang="en-US" altLang="zh-CN" dirty="0">
                <a:ea typeface="宋体" panose="02010600030101010101" pitchFamily="2" charset="-122"/>
              </a:rPr>
              <a:t>/</a:t>
            </a:r>
            <a:r>
              <a:rPr lang="zh-CN" altLang="en-US" dirty="0">
                <a:ea typeface="宋体" panose="02010600030101010101" pitchFamily="2" charset="-122"/>
              </a:rPr>
              <a:t>当期平均应收账款</a:t>
            </a:r>
            <a:endParaRPr lang="zh-CN" altLang="en-US" dirty="0">
              <a:ea typeface="宋体" panose="02010600030101010101" pitchFamily="2" charset="-122"/>
              <a:sym typeface="Symbol" panose="05050102010706020507" pitchFamily="18" charset="2"/>
            </a:endParaRPr>
          </a:p>
          <a:p>
            <a:pPr>
              <a:lnSpc>
                <a:spcPct val="90000"/>
              </a:lnSpc>
            </a:pP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当期销售净额</a:t>
            </a:r>
            <a:r>
              <a:rPr lang="en-US" altLang="zh-CN" dirty="0">
                <a:ea typeface="宋体" panose="02010600030101010101" pitchFamily="2" charset="-122"/>
              </a:rPr>
              <a:t>/[</a:t>
            </a:r>
            <a:r>
              <a:rPr lang="zh-CN" altLang="en-US" dirty="0">
                <a:ea typeface="宋体" panose="02010600030101010101" pitchFamily="2" charset="-122"/>
              </a:rPr>
              <a:t>（期初应收账款</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期末应收账款）</a:t>
            </a:r>
            <a:r>
              <a:rPr lang="en-US" altLang="zh-CN" dirty="0">
                <a:ea typeface="宋体" panose="02010600030101010101" pitchFamily="2" charset="-122"/>
              </a:rPr>
              <a:t>/2]</a:t>
            </a:r>
            <a:endParaRPr lang="zh-CN" altLang="en-US" dirty="0">
              <a:ea typeface="宋体" panose="02010600030101010101" pitchFamily="2" charset="-122"/>
            </a:endParaRPr>
          </a:p>
        </p:txBody>
      </p:sp>
      <p:sp>
        <p:nvSpPr>
          <p:cNvPr id="29699"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②存货周转率</a:t>
            </a:r>
            <a:endParaRPr lang="zh-CN" altLang="en-US" dirty="0">
              <a:ea typeface="宋体" panose="02010600030101010101" pitchFamily="2" charset="-122"/>
            </a:endParaRPr>
          </a:p>
          <a:p>
            <a:r>
              <a:rPr lang="zh-CN" altLang="en-US" dirty="0">
                <a:ea typeface="宋体" panose="02010600030101010101" pitchFamily="2" charset="-122"/>
              </a:rPr>
              <a:t>这是反映存货周转快慢的指标，它的计算公式为：</a:t>
            </a:r>
            <a:endParaRPr lang="zh-CN" altLang="en-US" dirty="0">
              <a:ea typeface="宋体" panose="02010600030101010101" pitchFamily="2" charset="-122"/>
            </a:endParaRPr>
          </a:p>
          <a:p>
            <a:r>
              <a:rPr lang="zh-CN" altLang="en-US" dirty="0">
                <a:ea typeface="宋体" panose="02010600030101010101" pitchFamily="2" charset="-122"/>
              </a:rPr>
              <a:t>存货周转率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当期销售成本</a:t>
            </a:r>
            <a:r>
              <a:rPr lang="en-US" altLang="zh-CN" dirty="0">
                <a:ea typeface="宋体" panose="02010600030101010101" pitchFamily="2" charset="-122"/>
              </a:rPr>
              <a:t>/</a:t>
            </a:r>
            <a:r>
              <a:rPr lang="zh-CN" altLang="en-US" dirty="0">
                <a:ea typeface="宋体" panose="02010600030101010101" pitchFamily="2" charset="-122"/>
              </a:rPr>
              <a:t>当期平均存货</a:t>
            </a:r>
            <a:endParaRPr lang="zh-CN" altLang="en-US" dirty="0">
              <a:ea typeface="宋体" panose="02010600030101010101" pitchFamily="2" charset="-122"/>
              <a:sym typeface="Symbol" panose="05050102010706020507" pitchFamily="18" charset="2"/>
            </a:endParaRPr>
          </a:p>
          <a:p>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当期销售成本</a:t>
            </a:r>
            <a:r>
              <a:rPr lang="en-US" altLang="zh-CN" dirty="0">
                <a:ea typeface="宋体" panose="02010600030101010101" pitchFamily="2" charset="-122"/>
              </a:rPr>
              <a:t>/[</a:t>
            </a:r>
            <a:r>
              <a:rPr lang="zh-CN" altLang="en-US" dirty="0">
                <a:ea typeface="宋体" panose="02010600030101010101" pitchFamily="2" charset="-122"/>
              </a:rPr>
              <a:t>（期初存货余额</a:t>
            </a:r>
            <a:r>
              <a:rPr lang="en-US" altLang="zh-CN" dirty="0">
                <a:ea typeface="宋体" panose="02010600030101010101" pitchFamily="2" charset="-122"/>
              </a:rPr>
              <a:t>+</a:t>
            </a:r>
            <a:r>
              <a:rPr lang="zh-CN" altLang="en-US" dirty="0">
                <a:ea typeface="宋体" panose="02010600030101010101" pitchFamily="2" charset="-122"/>
              </a:rPr>
              <a:t>期末存货余额）</a:t>
            </a:r>
            <a:r>
              <a:rPr lang="en-US" altLang="zh-CN" dirty="0">
                <a:ea typeface="宋体" panose="02010600030101010101" pitchFamily="2" charset="-122"/>
              </a:rPr>
              <a:t>/2]</a:t>
            </a:r>
            <a:endParaRPr lang="zh-CN" altLang="en-US" dirty="0">
              <a:ea typeface="宋体" panose="02010600030101010101" pitchFamily="2" charset="-122"/>
            </a:endParaRPr>
          </a:p>
        </p:txBody>
      </p:sp>
      <p:sp>
        <p:nvSpPr>
          <p:cNvPr id="30723"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3"/>
          <p:cNvSpPr>
            <a:spLocks noGrp="1"/>
          </p:cNvSpPr>
          <p:nvPr>
            <p:ph idx="1"/>
          </p:nvPr>
        </p:nvSpPr>
        <p:spPr>
          <a:ln/>
        </p:spPr>
        <p:txBody>
          <a:bodyPr vert="horz" wrap="square" lIns="91440" tIns="45720" rIns="91440" bIns="45720" anchor="t" anchorCtr="0"/>
          <a:p>
            <a:r>
              <a:rPr lang="zh-CN" altLang="en-US" dirty="0">
                <a:ea typeface="宋体" panose="02010600030101010101" pitchFamily="2" charset="-122"/>
              </a:rPr>
              <a:t>③固定资产周转率</a:t>
            </a:r>
            <a:endParaRPr lang="zh-CN" altLang="en-US" dirty="0">
              <a:ea typeface="宋体" panose="02010600030101010101" pitchFamily="2" charset="-122"/>
            </a:endParaRPr>
          </a:p>
          <a:p>
            <a:r>
              <a:rPr lang="zh-CN" altLang="en-US" dirty="0">
                <a:ea typeface="宋体" panose="02010600030101010101" pitchFamily="2" charset="-122"/>
              </a:rPr>
              <a:t>固定资产周转率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当期销售净额</a:t>
            </a:r>
            <a:r>
              <a:rPr lang="en-US" altLang="zh-CN" dirty="0">
                <a:ea typeface="宋体" panose="02010600030101010101" pitchFamily="2" charset="-122"/>
              </a:rPr>
              <a:t>/</a:t>
            </a:r>
            <a:r>
              <a:rPr lang="zh-CN" altLang="en-US" dirty="0">
                <a:ea typeface="宋体" panose="02010600030101010101" pitchFamily="2" charset="-122"/>
              </a:rPr>
              <a:t>当期平均固定资产</a:t>
            </a:r>
            <a:endParaRPr lang="zh-CN" altLang="en-US" dirty="0">
              <a:ea typeface="宋体" panose="02010600030101010101" pitchFamily="2" charset="-122"/>
              <a:sym typeface="Symbol" panose="05050102010706020507" pitchFamily="18" charset="2"/>
            </a:endParaRPr>
          </a:p>
          <a:p>
            <a:pPr>
              <a:buNone/>
            </a:pP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当期销售净额</a:t>
            </a:r>
            <a:r>
              <a:rPr lang="en-US" altLang="zh-CN" dirty="0">
                <a:ea typeface="宋体" panose="02010600030101010101" pitchFamily="2" charset="-122"/>
              </a:rPr>
              <a:t>/[</a:t>
            </a:r>
            <a:r>
              <a:rPr lang="zh-CN" altLang="en-US" dirty="0">
                <a:ea typeface="宋体" panose="02010600030101010101" pitchFamily="2" charset="-122"/>
              </a:rPr>
              <a:t>（期初固定资产余额</a:t>
            </a:r>
            <a:r>
              <a:rPr lang="en-US" altLang="zh-CN" dirty="0">
                <a:ea typeface="宋体" panose="02010600030101010101" pitchFamily="2" charset="-122"/>
              </a:rPr>
              <a:t>+</a:t>
            </a:r>
            <a:r>
              <a:rPr lang="zh-CN" altLang="en-US" dirty="0">
                <a:ea typeface="宋体" panose="02010600030101010101" pitchFamily="2" charset="-122"/>
              </a:rPr>
              <a:t>期末固定资产余额）</a:t>
            </a:r>
            <a:r>
              <a:rPr lang="en-US" altLang="zh-CN" dirty="0">
                <a:ea typeface="宋体" panose="02010600030101010101" pitchFamily="2" charset="-122"/>
              </a:rPr>
              <a:t>/2]</a:t>
            </a:r>
            <a:endParaRPr lang="en-US" altLang="zh-CN" dirty="0">
              <a:ea typeface="宋体" panose="02010600030101010101" pitchFamily="2" charset="-122"/>
            </a:endParaRPr>
          </a:p>
          <a:p>
            <a:endParaRPr lang="en-US" altLang="zh-CN" dirty="0">
              <a:ea typeface="宋体" panose="02010600030101010101" pitchFamily="2" charset="-122"/>
            </a:endParaRPr>
          </a:p>
          <a:p>
            <a:r>
              <a:rPr lang="zh-CN" altLang="en-US" dirty="0">
                <a:ea typeface="宋体" panose="02010600030101010101" pitchFamily="2" charset="-122"/>
              </a:rPr>
              <a:t>④总资产周转率</a:t>
            </a:r>
            <a:endParaRPr lang="zh-CN" altLang="en-US" dirty="0">
              <a:ea typeface="宋体" panose="02010600030101010101" pitchFamily="2" charset="-122"/>
            </a:endParaRPr>
          </a:p>
          <a:p>
            <a:r>
              <a:rPr lang="zh-CN" altLang="en-US" dirty="0">
                <a:ea typeface="宋体" panose="02010600030101010101" pitchFamily="2" charset="-122"/>
              </a:rPr>
              <a:t>总资产周转率</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当期销售收入</a:t>
            </a:r>
            <a:r>
              <a:rPr lang="en-US" altLang="zh-CN" dirty="0">
                <a:ea typeface="宋体" panose="02010600030101010101" pitchFamily="2" charset="-122"/>
              </a:rPr>
              <a:t>/</a:t>
            </a:r>
            <a:r>
              <a:rPr lang="zh-CN" altLang="en-US" dirty="0">
                <a:ea typeface="宋体" panose="02010600030101010101" pitchFamily="2" charset="-122"/>
              </a:rPr>
              <a:t>当期平均总资产</a:t>
            </a:r>
            <a:endParaRPr lang="zh-CN" altLang="en-US" dirty="0">
              <a:ea typeface="宋体" panose="02010600030101010101" pitchFamily="2" charset="-122"/>
              <a:sym typeface="Symbol" panose="05050102010706020507" pitchFamily="18" charset="2"/>
            </a:endParaRPr>
          </a:p>
          <a:p>
            <a:pPr>
              <a:buNone/>
            </a:pP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销售收入</a:t>
            </a:r>
            <a:r>
              <a:rPr lang="en-US" altLang="zh-CN" dirty="0">
                <a:ea typeface="宋体" panose="02010600030101010101" pitchFamily="2" charset="-122"/>
              </a:rPr>
              <a:t>/[</a:t>
            </a:r>
            <a:r>
              <a:rPr lang="zh-CN" altLang="en-US" dirty="0">
                <a:ea typeface="宋体" panose="02010600030101010101" pitchFamily="2" charset="-122"/>
              </a:rPr>
              <a:t>（期初资产总额</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期末资产总额）</a:t>
            </a:r>
            <a:r>
              <a:rPr lang="en-US" altLang="zh-CN" dirty="0">
                <a:ea typeface="宋体" panose="02010600030101010101" pitchFamily="2" charset="-122"/>
              </a:rPr>
              <a:t>/2]</a:t>
            </a:r>
            <a:endParaRPr lang="zh-CN" altLang="en-US" dirty="0">
              <a:ea typeface="宋体" panose="02010600030101010101" pitchFamily="2" charset="-122"/>
            </a:endParaRPr>
          </a:p>
        </p:txBody>
      </p:sp>
      <p:sp>
        <p:nvSpPr>
          <p:cNvPr id="31747"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3"/>
          <p:cNvSpPr>
            <a:spLocks noGrp="1"/>
          </p:cNvSpPr>
          <p:nvPr>
            <p:ph idx="1"/>
          </p:nvPr>
        </p:nvSpPr>
        <p:spPr>
          <a:ln/>
        </p:spPr>
        <p:txBody>
          <a:bodyPr vert="horz" wrap="square" lIns="91440" tIns="45720" rIns="91440" bIns="45720" anchor="t" anchorCtr="0"/>
          <a:p>
            <a:r>
              <a:rPr lang="en-US" altLang="zh-CN" dirty="0">
                <a:ea typeface="宋体" panose="02010600030101010101" pitchFamily="2" charset="-122"/>
              </a:rPr>
              <a:t>5. </a:t>
            </a:r>
            <a:r>
              <a:rPr lang="zh-CN" altLang="en-US" dirty="0">
                <a:ea typeface="宋体" panose="02010600030101010101" pitchFamily="2" charset="-122"/>
              </a:rPr>
              <a:t>生产力</a:t>
            </a:r>
            <a:endParaRPr lang="zh-CN" altLang="en-US" dirty="0">
              <a:ea typeface="宋体" panose="02010600030101010101" pitchFamily="2" charset="-122"/>
            </a:endParaRPr>
          </a:p>
          <a:p>
            <a:r>
              <a:rPr lang="zh-CN" altLang="en-US" dirty="0">
                <a:ea typeface="宋体" panose="02010600030101010101" pitchFamily="2" charset="-122"/>
              </a:rPr>
              <a:t>人均利润</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当期利润总额</a:t>
            </a:r>
            <a:r>
              <a:rPr lang="en-US" altLang="zh-CN" dirty="0">
                <a:ea typeface="宋体" panose="02010600030101010101" pitchFamily="2" charset="-122"/>
              </a:rPr>
              <a:t>/</a:t>
            </a:r>
            <a:r>
              <a:rPr lang="zh-CN" altLang="en-US" dirty="0">
                <a:ea typeface="宋体" panose="02010600030101010101" pitchFamily="2" charset="-122"/>
              </a:rPr>
              <a:t>当期平均职工人数</a:t>
            </a:r>
            <a:endParaRPr lang="zh-CN" altLang="en-US" dirty="0">
              <a:ea typeface="宋体" panose="02010600030101010101" pitchFamily="2" charset="-122"/>
              <a:sym typeface="Symbol" panose="05050102010706020507" pitchFamily="18" charset="2"/>
            </a:endParaRPr>
          </a:p>
          <a:p>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当期利润总额</a:t>
            </a:r>
            <a:r>
              <a:rPr lang="en-US" altLang="zh-CN" dirty="0">
                <a:ea typeface="宋体" panose="02010600030101010101" pitchFamily="2" charset="-122"/>
              </a:rPr>
              <a:t>/[</a:t>
            </a:r>
            <a:r>
              <a:rPr lang="zh-CN" altLang="en-US" dirty="0">
                <a:ea typeface="宋体" panose="02010600030101010101" pitchFamily="2" charset="-122"/>
              </a:rPr>
              <a:t>（期初职工人数</a:t>
            </a:r>
            <a:r>
              <a:rPr lang="en-US" altLang="zh-CN" dirty="0">
                <a:ea typeface="宋体" panose="02010600030101010101" pitchFamily="2" charset="-122"/>
              </a:rPr>
              <a:t>+</a:t>
            </a:r>
            <a:r>
              <a:rPr lang="zh-CN" altLang="en-US" dirty="0">
                <a:ea typeface="宋体" panose="02010600030101010101" pitchFamily="2" charset="-122"/>
              </a:rPr>
              <a:t>期末职工人数）</a:t>
            </a:r>
            <a:r>
              <a:rPr lang="en-US" altLang="zh-CN" dirty="0">
                <a:ea typeface="宋体" panose="02010600030101010101" pitchFamily="2" charset="-122"/>
              </a:rPr>
              <a:t>/2]</a:t>
            </a:r>
            <a:endParaRPr lang="en-US" altLang="zh-CN" dirty="0">
              <a:ea typeface="宋体" panose="02010600030101010101" pitchFamily="2" charset="-122"/>
            </a:endParaRPr>
          </a:p>
          <a:p>
            <a:endParaRPr lang="zh-CN" altLang="en-US" dirty="0">
              <a:ea typeface="宋体" panose="02010600030101010101" pitchFamily="2" charset="-122"/>
            </a:endParaRPr>
          </a:p>
          <a:p>
            <a:r>
              <a:rPr lang="zh-CN" altLang="en-US" dirty="0">
                <a:ea typeface="宋体" panose="02010600030101010101" pitchFamily="2" charset="-122"/>
              </a:rPr>
              <a:t>人均销售收入</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当期销售净额</a:t>
            </a:r>
            <a:r>
              <a:rPr lang="en-US" altLang="zh-CN" dirty="0">
                <a:ea typeface="宋体" panose="02010600030101010101" pitchFamily="2" charset="-122"/>
              </a:rPr>
              <a:t>/</a:t>
            </a:r>
            <a:r>
              <a:rPr lang="zh-CN" altLang="en-US" dirty="0">
                <a:ea typeface="宋体" panose="02010600030101010101" pitchFamily="2" charset="-122"/>
              </a:rPr>
              <a:t>当期平均职工人数</a:t>
            </a:r>
            <a:endParaRPr lang="zh-CN" altLang="en-US" dirty="0">
              <a:ea typeface="宋体" panose="02010600030101010101" pitchFamily="2" charset="-122"/>
              <a:sym typeface="Symbol" panose="05050102010706020507" pitchFamily="18" charset="2"/>
            </a:endParaRPr>
          </a:p>
          <a:p>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当期销售净额</a:t>
            </a:r>
            <a:r>
              <a:rPr lang="en-US" altLang="zh-CN" dirty="0">
                <a:ea typeface="宋体" panose="02010600030101010101" pitchFamily="2" charset="-122"/>
              </a:rPr>
              <a:t>/[</a:t>
            </a:r>
            <a:r>
              <a:rPr lang="zh-CN" altLang="en-US" dirty="0">
                <a:ea typeface="宋体" panose="02010600030101010101" pitchFamily="2" charset="-122"/>
              </a:rPr>
              <a:t>（期初职工人数</a:t>
            </a:r>
            <a:r>
              <a:rPr lang="en-US" altLang="zh-CN" dirty="0">
                <a:ea typeface="宋体" panose="02010600030101010101" pitchFamily="2" charset="-122"/>
              </a:rPr>
              <a:t>+</a:t>
            </a:r>
            <a:r>
              <a:rPr lang="zh-CN" altLang="en-US" dirty="0">
                <a:ea typeface="宋体" panose="02010600030101010101" pitchFamily="2" charset="-122"/>
              </a:rPr>
              <a:t>期末职工人数）</a:t>
            </a:r>
            <a:r>
              <a:rPr lang="en-US" altLang="zh-CN" dirty="0">
                <a:ea typeface="宋体" panose="02010600030101010101" pitchFamily="2" charset="-122"/>
              </a:rPr>
              <a:t>/2]</a:t>
            </a:r>
            <a:endParaRPr lang="zh-CN" altLang="en-US" dirty="0">
              <a:ea typeface="宋体" panose="02010600030101010101" pitchFamily="2" charset="-122"/>
            </a:endParaRPr>
          </a:p>
        </p:txBody>
      </p:sp>
      <p:sp>
        <p:nvSpPr>
          <p:cNvPr id="32771"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BFB">
                <a:alpha val="100000"/>
              </a:srgbClr>
            </a:gs>
            <a:gs pos="74001">
              <a:srgbClr val="B7DDDD">
                <a:alpha val="100000"/>
              </a:srgbClr>
            </a:gs>
            <a:gs pos="83000">
              <a:srgbClr val="B7DDDD">
                <a:alpha val="100000"/>
              </a:srgbClr>
            </a:gs>
            <a:gs pos="100000">
              <a:srgbClr val="CFE8E8">
                <a:alpha val="100000"/>
              </a:srgbClr>
            </a:gs>
          </a:gsLst>
          <a:lin ang="5400000" scaled="1"/>
          <a:tileRect/>
        </a:gradFill>
        <a:effectLst/>
      </p:bgPr>
    </p:bg>
    <p:spTree>
      <p:nvGrpSpPr>
        <p:cNvPr id="1" name=""/>
        <p:cNvGrpSpPr/>
        <p:nvPr/>
      </p:nvGrpSpPr>
      <p:grpSpPr/>
      <p:sp>
        <p:nvSpPr>
          <p:cNvPr id="33794" name="Rectangle 3"/>
          <p:cNvSpPr>
            <a:spLocks noGrp="1"/>
          </p:cNvSpPr>
          <p:nvPr>
            <p:ph idx="1"/>
          </p:nvPr>
        </p:nvSpPr>
        <p:spPr>
          <a:ln/>
        </p:spPr>
        <p:txBody>
          <a:bodyPr vert="horz" wrap="square" lIns="91440" tIns="45720" rIns="91440" bIns="45720" anchor="t" anchorCtr="0"/>
          <a:p>
            <a:r>
              <a:rPr lang="en-US" altLang="zh-CN" dirty="0">
                <a:ea typeface="宋体" panose="02010600030101010101" pitchFamily="2" charset="-122"/>
              </a:rPr>
              <a:t>6. </a:t>
            </a:r>
            <a:r>
              <a:rPr lang="zh-CN" altLang="en-US" dirty="0">
                <a:ea typeface="宋体" panose="02010600030101010101" pitchFamily="2" charset="-122"/>
              </a:rPr>
              <a:t>经营业绩的综合评价</a:t>
            </a:r>
            <a:endParaRPr lang="zh-CN" altLang="en-US" dirty="0">
              <a:ea typeface="宋体" panose="02010600030101010101" pitchFamily="2" charset="-122"/>
            </a:endParaRPr>
          </a:p>
        </p:txBody>
      </p:sp>
      <p:pic>
        <p:nvPicPr>
          <p:cNvPr id="33795" name="Picture 5"/>
          <p:cNvPicPr>
            <a:picLocks noChangeAspect="1"/>
          </p:cNvPicPr>
          <p:nvPr/>
        </p:nvPicPr>
        <p:blipFill>
          <a:blip r:embed="rId1"/>
          <a:stretch>
            <a:fillRect/>
          </a:stretch>
        </p:blipFill>
        <p:spPr>
          <a:xfrm>
            <a:off x="1258888" y="2060575"/>
            <a:ext cx="5761037" cy="3779838"/>
          </a:xfrm>
          <a:prstGeom prst="rect">
            <a:avLst/>
          </a:prstGeom>
          <a:noFill/>
          <a:ln w="9525">
            <a:noFill/>
          </a:ln>
        </p:spPr>
      </p:pic>
      <p:sp>
        <p:nvSpPr>
          <p:cNvPr id="33796"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项目五　企业经营评价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
        <p:nvSpPr>
          <p:cNvPr id="7171" name="AutoShape 5"/>
          <p:cNvSpPr/>
          <p:nvPr/>
        </p:nvSpPr>
        <p:spPr>
          <a:xfrm rot="5400000">
            <a:off x="-1938337" y="1227138"/>
            <a:ext cx="4824412" cy="4764087"/>
          </a:xfrm>
          <a:custGeom>
            <a:avLst/>
            <a:gdLst>
              <a:gd name="txL" fmla="*/ 401 w 21600"/>
              <a:gd name="txT" fmla="*/ 0 h 21600"/>
              <a:gd name="txR" fmla="*/ 21199 w 21600"/>
              <a:gd name="txB" fmla="*/ 13628 h 21600"/>
            </a:gdLst>
            <a:ahLst/>
            <a:cxnLst>
              <a:cxn ang="0">
                <a:pos x="538772352" y="0"/>
              </a:cxn>
              <a:cxn ang="0">
                <a:pos x="8081562" y="517674404"/>
              </a:cxn>
              <a:cxn ang="0">
                <a:pos x="538772352" y="15669438"/>
              </a:cxn>
              <a:cxn ang="0">
                <a:pos x="1069462919" y="517674404"/>
              </a:cxn>
            </a:cxnLst>
            <a:rect l="txL" t="txT" r="txR" b="txB"/>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lnTo>
                  <a:pt x="323" y="10641"/>
                </a:lnTo>
                <a:close/>
              </a:path>
            </a:pathLst>
          </a:custGeom>
          <a:gradFill rotWithShape="1">
            <a:gsLst>
              <a:gs pos="0">
                <a:schemeClr val="bg2">
                  <a:alpha val="100000"/>
                </a:schemeClr>
              </a:gs>
              <a:gs pos="50000">
                <a:srgbClr val="E2E2E2">
                  <a:alpha val="100000"/>
                </a:srgbClr>
              </a:gs>
              <a:gs pos="100000">
                <a:schemeClr val="bg2">
                  <a:alpha val="100000"/>
                </a:schemeClr>
              </a:gs>
            </a:gsLst>
            <a:lin ang="0" scaled="1"/>
            <a:tileRect/>
          </a:gradFill>
          <a:ln w="9525">
            <a:noFill/>
          </a:ln>
        </p:spPr>
        <p:txBody>
          <a:bodyPr/>
          <a:p>
            <a:endParaRPr lang="zh-CN" altLang="en-US"/>
          </a:p>
        </p:txBody>
      </p:sp>
      <p:sp>
        <p:nvSpPr>
          <p:cNvPr id="7172" name="AutoShape 6"/>
          <p:cNvSpPr/>
          <p:nvPr/>
        </p:nvSpPr>
        <p:spPr>
          <a:xfrm rot="5400000" flipH="1">
            <a:off x="-1574800" y="1730375"/>
            <a:ext cx="4030663" cy="3921125"/>
          </a:xfrm>
          <a:custGeom>
            <a:avLst/>
            <a:gdLst>
              <a:gd name="txL" fmla="*/ 0 w 21600"/>
              <a:gd name="txT" fmla="*/ 0 h 21600"/>
              <a:gd name="txR" fmla="*/ 21600 w 21600"/>
              <a:gd name="txB" fmla="*/ 7713 h 21600"/>
            </a:gdLst>
            <a:ahLst/>
            <a:cxnLst>
              <a:cxn ang="0">
                <a:pos x="2147483646" y="0"/>
              </a:cxn>
              <a:cxn ang="0">
                <a:pos x="2147483646" y="2147483646"/>
              </a:cxn>
              <a:cxn ang="0">
                <a:pos x="2147483646" y="2147483646"/>
              </a:cxn>
              <a:cxn ang="0">
                <a:pos x="2147483646" y="2147483646"/>
              </a:cxn>
            </a:cxnLst>
            <a:rect l="txL" t="txT" r="txR" b="txB"/>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lnTo>
                  <a:pt x="10744" y="10800"/>
                </a:lnTo>
                <a:close/>
              </a:path>
            </a:pathLst>
          </a:custGeom>
          <a:gradFill rotWithShape="1">
            <a:gsLst>
              <a:gs pos="0">
                <a:schemeClr val="hlink">
                  <a:alpha val="56000"/>
                </a:schemeClr>
              </a:gs>
              <a:gs pos="100000">
                <a:srgbClr val="FFFFFF">
                  <a:alpha val="48000"/>
                </a:srgbClr>
              </a:gs>
            </a:gsLst>
            <a:lin ang="5400000" scaled="1"/>
            <a:tileRect/>
          </a:gradFill>
          <a:ln w="9525">
            <a:noFill/>
          </a:ln>
        </p:spPr>
        <p:txBody>
          <a:bodyPr/>
          <a:p>
            <a:endParaRPr lang="zh-CN" altLang="en-US"/>
          </a:p>
        </p:txBody>
      </p:sp>
      <p:sp>
        <p:nvSpPr>
          <p:cNvPr id="7173" name="WordArt 2"/>
          <p:cNvSpPr/>
          <p:nvPr/>
        </p:nvSpPr>
        <p:spPr>
          <a:xfrm>
            <a:off x="584200" y="2998788"/>
            <a:ext cx="1714500" cy="782637"/>
          </a:xfrm>
          <a:prstGeom prst="rect">
            <a:avLst/>
          </a:prstGeom>
        </p:spPr>
        <p:txBody>
          <a:bodyPr wrap="none" fromWordArt="1">
            <a:prstTxWarp prst="textTriangle">
              <a:avLst>
                <a:gd name="adj" fmla="val 50000"/>
              </a:avLst>
            </a:prstTxWarp>
            <a:normAutofit/>
            <a:scene3d>
              <a:camera prst="legacyObliqueTopLeft">
                <a:rot lat="0" lon="0" rev="0"/>
              </a:camera>
              <a:lightRig rig="legacyNormal3" dir="r"/>
            </a:scene3d>
            <a:sp3d extrusionH="201600" prstMaterial="legacyMatte">
              <a:extrusionClr>
                <a:srgbClr val="0066CC"/>
              </a:extrusionClr>
            </a:sp3d>
          </a:bodyPr>
          <a:p>
            <a:pPr algn="ctr"/>
            <a:endParaRPr lang="zh-CN" altLang="en-US" sz="5400" b="1">
              <a:gradFill rotWithShape="1">
                <a:gsLst>
                  <a:gs pos="0">
                    <a:srgbClr val="FFFFCC"/>
                  </a:gs>
                  <a:gs pos="100000">
                    <a:srgbClr val="FF9999"/>
                  </a:gs>
                </a:gsLst>
                <a:lin ang="5400000" scaled="1"/>
                <a:tileRect/>
              </a:gradFill>
              <a:latin typeface="隶书" panose="02010509060101010101" charset="-122"/>
              <a:ea typeface="隶书" panose="02010509060101010101" charset="-122"/>
            </a:endParaRPr>
          </a:p>
        </p:txBody>
      </p:sp>
      <p:sp>
        <p:nvSpPr>
          <p:cNvPr id="3" name="WordArt 2"/>
          <p:cNvSpPr>
            <a:spLocks noChangeArrowheads="1" noChangeShapeType="1"/>
          </p:cNvSpPr>
          <p:nvPr/>
        </p:nvSpPr>
        <p:spPr bwMode="auto">
          <a:xfrm>
            <a:off x="539553" y="2996952"/>
            <a:ext cx="1080120" cy="1296144"/>
          </a:xfrm>
          <a:prstGeom prst="rect">
            <a:avLst/>
          </a:prstGeom>
        </p:spPr>
        <p:txBody>
          <a:bodyPr wrap="none" numCol="1" fromWordArt="1">
            <a:prstTxWarp prst="textTriangle">
              <a:avLst>
                <a:gd name="adj" fmla="val 0"/>
              </a:avLst>
            </a:prstTxWarp>
            <a:scene3d>
              <a:camera prst="legacyObliqueTopLeft"/>
              <a:lightRig rig="legacyNormal3" dir="r"/>
            </a:scene3d>
            <a:sp3d extrusionH="201600" prstMaterial="legacyMatte">
              <a:contourClr>
                <a:srgbClr val="FFFFCC"/>
              </a:contourClr>
            </a:sp3d>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5400" b="1" i="0" u="none" strike="noStrike" kern="100" cap="none" spc="0" normalizeH="0" baseline="0" noProof="0">
                <a:ln>
                  <a:noFill/>
                </a:ln>
                <a:solidFill>
                  <a:schemeClr val="accent6">
                    <a:lumMod val="20000"/>
                    <a:lumOff val="80000"/>
                  </a:schemeClr>
                </a:solidFill>
                <a:effectLst/>
                <a:uLnTx/>
                <a:uFillTx/>
                <a:latin typeface="等线" panose="02010600030101010101" pitchFamily="2" charset="-122"/>
                <a:ea typeface="黑体" panose="02010609060101010101" pitchFamily="49" charset="-122"/>
                <a:cs typeface="Times New Roman" panose="02020603050405020304" pitchFamily="18" charset="0"/>
              </a:rPr>
              <a:t>学习</a:t>
            </a:r>
            <a:endParaRPr kumimoji="0" lang="en-US" altLang="zh-CN" sz="5400" b="1" i="0" u="none" strike="noStrike" kern="100" cap="none" spc="0" normalizeH="0" baseline="0" noProof="0">
              <a:ln>
                <a:noFill/>
              </a:ln>
              <a:solidFill>
                <a:schemeClr val="accent6">
                  <a:lumMod val="20000"/>
                  <a:lumOff val="80000"/>
                </a:schemeClr>
              </a:solidFill>
              <a:effectLst/>
              <a:uLnTx/>
              <a:uFillTx/>
              <a:latin typeface="等线" panose="02010600030101010101" pitchFamily="2" charset="-122"/>
              <a:ea typeface="黑体" panose="02010609060101010101" pitchFamily="49" charset="-122"/>
              <a:cs typeface="Times New Roman" panose="02020603050405020304" pitchFamily="18" charset="0"/>
            </a:endParaRPr>
          </a:p>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5400" b="1" i="0" u="none" strike="noStrike" kern="100" cap="none" spc="0" normalizeH="0" baseline="0" noProof="0">
                <a:ln>
                  <a:noFill/>
                </a:ln>
                <a:solidFill>
                  <a:schemeClr val="accent6">
                    <a:lumMod val="20000"/>
                    <a:lumOff val="80000"/>
                  </a:schemeClr>
                </a:solidFill>
                <a:effectLst/>
                <a:uLnTx/>
                <a:uFillTx/>
                <a:latin typeface="等线" panose="02010600030101010101" pitchFamily="2" charset="-122"/>
                <a:ea typeface="黑体" panose="02010609060101010101" pitchFamily="49" charset="-122"/>
                <a:cs typeface="Times New Roman" panose="02020603050405020304" pitchFamily="18" charset="0"/>
              </a:rPr>
              <a:t>目标</a:t>
            </a:r>
            <a:endParaRPr kumimoji="0" lang="zh-CN" altLang="zh-CN" sz="4400" b="1" i="0" u="none" strike="noStrike" kern="100" cap="none" spc="0" normalizeH="0" baseline="0" noProof="0" dirty="0">
              <a:ln>
                <a:noFill/>
              </a:ln>
              <a:solidFill>
                <a:schemeClr val="accent6">
                  <a:lumMod val="20000"/>
                  <a:lumOff val="80000"/>
                </a:schemeClr>
              </a:solidFill>
              <a:effectLst/>
              <a:uLnTx/>
              <a:uFillTx/>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p:cNvSpPr txBox="1"/>
          <p:nvPr/>
        </p:nvSpPr>
        <p:spPr>
          <a:xfrm>
            <a:off x="3203575" y="1412875"/>
            <a:ext cx="4572000" cy="3600450"/>
          </a:xfrm>
          <a:prstGeom prst="rect">
            <a:avLst/>
          </a:prstGeom>
          <a:noFill/>
        </p:spPr>
        <p:txBody>
          <a:bodyPr>
            <a:spAutoFit/>
          </a:bodyPr>
          <a:lstStyle/>
          <a:p>
            <a:pPr marR="0" defTabSz="914400" eaLnBrk="1" hangingPunct="1">
              <a:buClrTx/>
              <a:buSzTx/>
              <a:buFont typeface="Arial" panose="020B0604020202020204" pitchFamily="34" charset="0"/>
              <a:buNone/>
              <a:defRPr/>
            </a:pPr>
            <a:r>
              <a:rPr kumimoji="0" lang="en-US" altLang="zh-CN" sz="2400"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rPr>
              <a:t>[</a:t>
            </a:r>
            <a:r>
              <a:rPr kumimoji="0" lang="zh-CN" altLang="zh-CN" sz="2400"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rPr>
              <a:t>知识目标</a:t>
            </a:r>
            <a:r>
              <a:rPr kumimoji="0" lang="en-US" altLang="zh-CN" sz="2400"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rPr>
              <a:t>]</a:t>
            </a:r>
            <a:endParaRPr kumimoji="0" lang="zh-CN" altLang="zh-CN"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了解市场占有率分析</a:t>
            </a: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理解通过财务看经营的方法</a:t>
            </a: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理解企业综合评价的方法</a:t>
            </a: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熟悉模拟企业经营成果评价方式</a:t>
            </a:r>
            <a:endParaRPr kumimoji="0" lang="en-US"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endParaRPr kumimoji="0" lang="en-US"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R="0" algn="just" defTabSz="914400" eaLnBrk="1" hangingPunct="1">
              <a:buClrTx/>
              <a:buSzTx/>
              <a:buFont typeface="Arial" panose="020B0604020202020204" pitchFamily="34" charset="0"/>
              <a:buNone/>
              <a:defRPr/>
            </a:pPr>
            <a:r>
              <a:rPr kumimoji="0" lang="en-US" altLang="zh-CN" sz="2400"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rPr>
              <a:t>[</a:t>
            </a:r>
            <a:r>
              <a:rPr kumimoji="0" lang="zh-CN" altLang="zh-CN" sz="2400"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rPr>
              <a:t>技能目标</a:t>
            </a:r>
            <a:r>
              <a:rPr kumimoji="0" lang="en-US" altLang="zh-CN" sz="2400"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rPr>
              <a:t>]</a:t>
            </a:r>
            <a:endParaRPr kumimoji="0" lang="zh-CN" altLang="zh-CN"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能够进行市场占有率分析</a:t>
            </a: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能够进行五力分析、成本结构分析、产品盈利分析和杜邦分析</a:t>
            </a: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能够进行企业综合评价</a:t>
            </a: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p:txBody>
      </p:sp>
    </p:spTree>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3"/>
          <p:cNvSpPr>
            <a:spLocks noGrp="1"/>
          </p:cNvSpPr>
          <p:nvPr>
            <p:ph idx="1"/>
          </p:nvPr>
        </p:nvSpPr>
        <p:spPr>
          <a:ln/>
        </p:spPr>
        <p:txBody>
          <a:bodyPr vert="horz" wrap="square" lIns="91440" tIns="45720" rIns="91440" bIns="45720" anchor="t" anchorCtr="0"/>
          <a:p>
            <a:pPr>
              <a:lnSpc>
                <a:spcPct val="90000"/>
              </a:lnSpc>
            </a:pPr>
            <a:r>
              <a:rPr lang="zh-CN" altLang="en-US" dirty="0">
                <a:latin typeface="方正粗黑宋简体" pitchFamily="2" charset="-122"/>
                <a:ea typeface="方正粗黑宋简体" pitchFamily="2" charset="-122"/>
              </a:rPr>
              <a:t>三、成本结构变化分析</a:t>
            </a:r>
            <a:endParaRPr lang="zh-CN" altLang="en-US" dirty="0">
              <a:latin typeface="方正粗黑宋简体" pitchFamily="2" charset="-122"/>
              <a:ea typeface="方正粗黑宋简体" pitchFamily="2" charset="-122"/>
            </a:endParaRPr>
          </a:p>
          <a:p>
            <a:pPr>
              <a:lnSpc>
                <a:spcPct val="90000"/>
              </a:lnSpc>
            </a:pPr>
            <a:r>
              <a:rPr lang="zh-CN" altLang="en-US" dirty="0">
                <a:ea typeface="宋体" panose="02010600030101010101" pitchFamily="2" charset="-122"/>
              </a:rPr>
              <a:t>企业经营的本质是获取利润，获取利润的途径是扩大销售或降低成本。企业成本由多项费用要素构成，了解各费用要素在总体成本中所占的比例，分析成本结构，从比例较高的那些费用支出项入手，是控制费用的有效方法。</a:t>
            </a:r>
            <a:endParaRPr lang="zh-CN" altLang="en-US" dirty="0">
              <a:ea typeface="宋体" panose="02010600030101010101" pitchFamily="2" charset="-122"/>
            </a:endParaRPr>
          </a:p>
          <a:p>
            <a:pPr>
              <a:lnSpc>
                <a:spcPct val="90000"/>
              </a:lnSpc>
            </a:pPr>
            <a:r>
              <a:rPr lang="zh-CN" altLang="en-US" dirty="0">
                <a:ea typeface="宋体" panose="02010600030101010101" pitchFamily="2" charset="-122"/>
              </a:rPr>
              <a:t>在</a:t>
            </a:r>
            <a:r>
              <a:rPr lang="en-US" altLang="zh-CN" dirty="0">
                <a:ea typeface="宋体" panose="02010600030101010101" pitchFamily="2" charset="-122"/>
              </a:rPr>
              <a:t>ERP</a:t>
            </a:r>
            <a:r>
              <a:rPr lang="zh-CN" altLang="en-US" dirty="0">
                <a:ea typeface="宋体" panose="02010600030101010101" pitchFamily="2" charset="-122"/>
              </a:rPr>
              <a:t>沙盘模拟课程中，从销售收入中扣除直接成本、综合费用、折旧、利息后得到税前利润。明确各项费用在销售收入中的比例，可以清晰地指明工作方向。</a:t>
            </a:r>
            <a:endParaRPr lang="zh-CN" altLang="en-US" dirty="0">
              <a:ea typeface="宋体" panose="02010600030101010101" pitchFamily="2" charset="-122"/>
            </a:endParaRPr>
          </a:p>
          <a:p>
            <a:pPr>
              <a:lnSpc>
                <a:spcPct val="90000"/>
              </a:lnSpc>
            </a:pPr>
            <a:r>
              <a:rPr lang="zh-CN" altLang="en-US" dirty="0">
                <a:ea typeface="宋体" panose="02010600030101010101" pitchFamily="2" charset="-122"/>
              </a:rPr>
              <a:t>费用比例</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费用</a:t>
            </a:r>
            <a:r>
              <a:rPr lang="en-US" altLang="zh-CN" dirty="0">
                <a:ea typeface="宋体" panose="02010600030101010101" pitchFamily="2" charset="-122"/>
              </a:rPr>
              <a:t>/</a:t>
            </a:r>
            <a:r>
              <a:rPr lang="zh-CN" altLang="en-US" dirty="0">
                <a:ea typeface="宋体" panose="02010600030101010101" pitchFamily="2" charset="-122"/>
              </a:rPr>
              <a:t>销售收入</a:t>
            </a:r>
            <a:endParaRPr lang="zh-CN" altLang="en-US" dirty="0">
              <a:ea typeface="宋体" panose="02010600030101010101" pitchFamily="2" charset="-122"/>
            </a:endParaRPr>
          </a:p>
        </p:txBody>
      </p:sp>
      <p:sp>
        <p:nvSpPr>
          <p:cNvPr id="34819"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3"/>
          <p:cNvSpPr>
            <a:spLocks noGrp="1"/>
          </p:cNvSpPr>
          <p:nvPr>
            <p:ph idx="1"/>
          </p:nvPr>
        </p:nvSpPr>
        <p:spPr>
          <a:ln/>
        </p:spPr>
        <p:txBody>
          <a:bodyPr vert="horz" wrap="square" lIns="91440" tIns="45720" rIns="91440" bIns="45720" anchor="t" anchorCtr="0"/>
          <a:p>
            <a:r>
              <a:rPr lang="zh-CN" altLang="en-US" dirty="0">
                <a:latin typeface="方正粗黑宋简体" pitchFamily="2" charset="-122"/>
                <a:ea typeface="方正粗黑宋简体" pitchFamily="2" charset="-122"/>
              </a:rPr>
              <a:t>四、产品盈利分析</a:t>
            </a:r>
            <a:endParaRPr lang="zh-CN" altLang="en-US" dirty="0">
              <a:latin typeface="方正粗黑宋简体" pitchFamily="2" charset="-122"/>
              <a:ea typeface="方正粗黑宋简体" pitchFamily="2" charset="-122"/>
            </a:endParaRPr>
          </a:p>
          <a:p>
            <a:r>
              <a:rPr lang="zh-CN" altLang="en-US" dirty="0">
                <a:ea typeface="宋体" panose="02010600030101010101" pitchFamily="2" charset="-122"/>
              </a:rPr>
              <a:t>企业经营的成果可以从利润表中看到，但财务反映的损益情况是公司经营的综合情况，并没有反映具体业务、具体合同、具体产品、具体项目等明细项目的盈利情况。盈利分析就是对企业销售的所有产品和服务分项进行盈利细化核算，核算的基本公式为：</a:t>
            </a:r>
            <a:endParaRPr lang="zh-CN" altLang="en-US" dirty="0">
              <a:ea typeface="宋体" panose="02010600030101010101" pitchFamily="2" charset="-122"/>
            </a:endParaRPr>
          </a:p>
          <a:p>
            <a:r>
              <a:rPr lang="zh-CN" altLang="en-US" dirty="0">
                <a:ea typeface="宋体" panose="02010600030101010101" pitchFamily="2" charset="-122"/>
              </a:rPr>
              <a:t>单产品盈利</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某产品销售收入</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该产品直接成本</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分摊给该产品的费用</a:t>
            </a:r>
            <a:endParaRPr lang="zh-CN" altLang="en-US" dirty="0">
              <a:ea typeface="宋体" panose="02010600030101010101" pitchFamily="2" charset="-122"/>
            </a:endParaRPr>
          </a:p>
        </p:txBody>
      </p:sp>
      <p:sp>
        <p:nvSpPr>
          <p:cNvPr id="35843"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BFB">
                <a:alpha val="100000"/>
              </a:srgbClr>
            </a:gs>
            <a:gs pos="74001">
              <a:srgbClr val="B7DDDD">
                <a:alpha val="100000"/>
              </a:srgbClr>
            </a:gs>
            <a:gs pos="83000">
              <a:srgbClr val="B7DDDD">
                <a:alpha val="100000"/>
              </a:srgbClr>
            </a:gs>
            <a:gs pos="100000">
              <a:srgbClr val="CFE8E8">
                <a:alpha val="100000"/>
              </a:srgbClr>
            </a:gs>
          </a:gsLst>
          <a:lin ang="5400000" scaled="1"/>
          <a:tileRect/>
        </a:gradFill>
        <a:effectLst/>
      </p:bgPr>
    </p:bg>
    <p:spTree>
      <p:nvGrpSpPr>
        <p:cNvPr id="1" name=""/>
        <p:cNvGrpSpPr/>
        <p:nvPr/>
      </p:nvGrpSpPr>
      <p:grpSpPr/>
      <p:sp>
        <p:nvSpPr>
          <p:cNvPr id="36866" name="Rectangle 3"/>
          <p:cNvSpPr>
            <a:spLocks noGrp="1"/>
          </p:cNvSpPr>
          <p:nvPr>
            <p:ph idx="1"/>
          </p:nvPr>
        </p:nvSpPr>
        <p:spPr>
          <a:ln/>
        </p:spPr>
        <p:txBody>
          <a:bodyPr vert="horz" wrap="square" lIns="91440" tIns="45720" rIns="91440" bIns="45720" anchor="t" anchorCtr="0"/>
          <a:p>
            <a:r>
              <a:rPr lang="zh-CN" altLang="en-US" dirty="0">
                <a:latin typeface="方正粗黑宋简体" pitchFamily="2" charset="-122"/>
                <a:ea typeface="方正粗黑宋简体" pitchFamily="2" charset="-122"/>
              </a:rPr>
              <a:t>五、杜邦分析</a:t>
            </a:r>
            <a:r>
              <a:rPr lang="en-US" altLang="zh-CN" dirty="0">
                <a:latin typeface="方正粗黑宋简体" pitchFamily="2" charset="-122"/>
                <a:ea typeface="方正粗黑宋简体" pitchFamily="2" charset="-122"/>
              </a:rPr>
              <a:t>——</a:t>
            </a:r>
            <a:r>
              <a:rPr lang="zh-CN" altLang="en-US" dirty="0">
                <a:latin typeface="方正粗黑宋简体" pitchFamily="2" charset="-122"/>
                <a:ea typeface="方正粗黑宋简体" pitchFamily="2" charset="-122"/>
              </a:rPr>
              <a:t>挖掘影响利润原因的工具</a:t>
            </a:r>
            <a:endParaRPr lang="zh-CN" altLang="en-US" dirty="0">
              <a:latin typeface="方正粗黑宋简体" pitchFamily="2" charset="-122"/>
              <a:ea typeface="方正粗黑宋简体" pitchFamily="2" charset="-122"/>
            </a:endParaRPr>
          </a:p>
        </p:txBody>
      </p:sp>
      <p:pic>
        <p:nvPicPr>
          <p:cNvPr id="36867" name="图片 20" descr="杜邦分析"/>
          <p:cNvPicPr>
            <a:picLocks noChangeAspect="1"/>
          </p:cNvPicPr>
          <p:nvPr/>
        </p:nvPicPr>
        <p:blipFill>
          <a:blip r:embed="rId1"/>
          <a:srcRect t="5698" b="2821"/>
          <a:stretch>
            <a:fillRect/>
          </a:stretch>
        </p:blipFill>
        <p:spPr>
          <a:xfrm>
            <a:off x="395288" y="1773238"/>
            <a:ext cx="8351837" cy="4535487"/>
          </a:xfrm>
          <a:prstGeom prst="rect">
            <a:avLst/>
          </a:prstGeom>
          <a:noFill/>
          <a:ln w="9525">
            <a:noFill/>
          </a:ln>
        </p:spPr>
      </p:pic>
      <p:sp>
        <p:nvSpPr>
          <p:cNvPr id="36868"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3"/>
          <p:cNvSpPr>
            <a:spLocks noGrp="1"/>
          </p:cNvSpPr>
          <p:nvPr>
            <p:ph idx="1"/>
          </p:nvPr>
        </p:nvSpPr>
        <p:spPr>
          <a:ln/>
        </p:spPr>
        <p:txBody>
          <a:bodyPr vert="horz" wrap="square" lIns="91440" tIns="45720" rIns="91440" bIns="45720" anchor="t" anchorCtr="0"/>
          <a:p>
            <a:r>
              <a:rPr lang="zh-CN" altLang="en-US" dirty="0">
                <a:latin typeface="方正粗黑宋简体" pitchFamily="2" charset="-122"/>
                <a:ea typeface="方正粗黑宋简体" pitchFamily="2" charset="-122"/>
              </a:rPr>
              <a:t>六、资金周转分析</a:t>
            </a:r>
            <a:r>
              <a:rPr lang="en-US" altLang="zh-CN" dirty="0">
                <a:latin typeface="方正粗黑宋简体" pitchFamily="2" charset="-122"/>
                <a:ea typeface="方正粗黑宋简体" pitchFamily="2" charset="-122"/>
              </a:rPr>
              <a:t>——</a:t>
            </a:r>
            <a:r>
              <a:rPr lang="zh-CN" altLang="en-US" dirty="0">
                <a:latin typeface="方正粗黑宋简体" pitchFamily="2" charset="-122"/>
                <a:ea typeface="方正粗黑宋简体" pitchFamily="2" charset="-122"/>
              </a:rPr>
              <a:t>筹集资金的依据</a:t>
            </a:r>
            <a:endParaRPr lang="zh-CN" altLang="en-US" dirty="0">
              <a:latin typeface="方正粗黑宋简体" pitchFamily="2" charset="-122"/>
              <a:ea typeface="方正粗黑宋简体" pitchFamily="2" charset="-122"/>
            </a:endParaRPr>
          </a:p>
          <a:p>
            <a:r>
              <a:rPr lang="zh-CN" altLang="en-US" dirty="0">
                <a:ea typeface="宋体" panose="02010600030101010101" pitchFamily="2" charset="-122"/>
              </a:rPr>
              <a:t>财务管理的目标主要与筹资管理、流动性管理及风险管理有关，其目标是：</a:t>
            </a:r>
            <a:endParaRPr lang="zh-CN" altLang="en-US" dirty="0">
              <a:ea typeface="宋体" panose="02010600030101010101" pitchFamily="2" charset="-122"/>
              <a:sym typeface="Wingdings 2" panose="05020102010507070707" pitchFamily="18" charset="2"/>
            </a:endParaRPr>
          </a:p>
          <a:p>
            <a:r>
              <a:rPr lang="zh-CN" altLang="en-US" dirty="0">
                <a:ea typeface="宋体" panose="02010600030101010101" pitchFamily="2" charset="-122"/>
                <a:sym typeface="Wingdings 2" panose="05020102010507070707" pitchFamily="18" charset="2"/>
              </a:rPr>
              <a:t></a:t>
            </a:r>
            <a:r>
              <a:rPr lang="zh-CN" altLang="en-US" dirty="0">
                <a:ea typeface="宋体" panose="02010600030101010101" pitchFamily="2" charset="-122"/>
              </a:rPr>
              <a:t> 确保满足企业预期经营规模的资金需求；</a:t>
            </a:r>
            <a:endParaRPr lang="zh-CN" altLang="en-US" dirty="0">
              <a:ea typeface="宋体" panose="02010600030101010101" pitchFamily="2" charset="-122"/>
              <a:sym typeface="Wingdings 2" panose="05020102010507070707" pitchFamily="18" charset="2"/>
            </a:endParaRPr>
          </a:p>
          <a:p>
            <a:r>
              <a:rPr lang="zh-CN" altLang="en-US" dirty="0">
                <a:ea typeface="宋体" panose="02010600030101010101" pitchFamily="2" charset="-122"/>
                <a:sym typeface="Wingdings 2" panose="05020102010507070707" pitchFamily="18" charset="2"/>
              </a:rPr>
              <a:t></a:t>
            </a:r>
            <a:r>
              <a:rPr lang="zh-CN" altLang="en-US" dirty="0">
                <a:ea typeface="宋体" panose="02010600030101010101" pitchFamily="2" charset="-122"/>
              </a:rPr>
              <a:t> 保持充分的流动性；</a:t>
            </a:r>
            <a:endParaRPr lang="zh-CN" altLang="en-US" dirty="0">
              <a:ea typeface="宋体" panose="02010600030101010101" pitchFamily="2" charset="-122"/>
              <a:sym typeface="Wingdings 2" panose="05020102010507070707" pitchFamily="18" charset="2"/>
            </a:endParaRPr>
          </a:p>
          <a:p>
            <a:r>
              <a:rPr lang="zh-CN" altLang="en-US" dirty="0">
                <a:ea typeface="宋体" panose="02010600030101010101" pitchFamily="2" charset="-122"/>
                <a:sym typeface="Wingdings 2" panose="05020102010507070707" pitchFamily="18" charset="2"/>
              </a:rPr>
              <a:t></a:t>
            </a:r>
            <a:r>
              <a:rPr lang="zh-CN" altLang="en-US" dirty="0">
                <a:ea typeface="宋体" panose="02010600030101010101" pitchFamily="2" charset="-122"/>
              </a:rPr>
              <a:t> 将信用风险、外汇风险及利率风险控制在可接受的范围内；</a:t>
            </a:r>
            <a:endParaRPr lang="zh-CN" altLang="en-US" dirty="0">
              <a:ea typeface="宋体" panose="02010600030101010101" pitchFamily="2" charset="-122"/>
              <a:sym typeface="Wingdings 2" panose="05020102010507070707" pitchFamily="18" charset="2"/>
            </a:endParaRPr>
          </a:p>
          <a:p>
            <a:r>
              <a:rPr lang="zh-CN" altLang="en-US" dirty="0">
                <a:ea typeface="宋体" panose="02010600030101010101" pitchFamily="2" charset="-122"/>
                <a:sym typeface="Wingdings 2" panose="05020102010507070707" pitchFamily="18" charset="2"/>
              </a:rPr>
              <a:t></a:t>
            </a:r>
            <a:r>
              <a:rPr lang="zh-CN" altLang="en-US" dirty="0">
                <a:ea typeface="宋体" panose="02010600030101010101" pitchFamily="2" charset="-122"/>
              </a:rPr>
              <a:t> 利用过剩的现金进行投资为企业盈利。</a:t>
            </a:r>
            <a:endParaRPr lang="zh-CN" altLang="en-US" dirty="0">
              <a:ea typeface="宋体" panose="02010600030101010101" pitchFamily="2" charset="-122"/>
            </a:endParaRPr>
          </a:p>
        </p:txBody>
      </p:sp>
      <p:sp>
        <p:nvSpPr>
          <p:cNvPr id="37891"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任务二  透过财务看经营</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rgbClr val="FEFAF3">
                <a:alpha val="100000"/>
              </a:srgbClr>
            </a:gs>
            <a:gs pos="74001">
              <a:srgbClr val="F5D093">
                <a:alpha val="100000"/>
              </a:srgbClr>
            </a:gs>
            <a:gs pos="83000">
              <a:srgbClr val="F5D093">
                <a:alpha val="100000"/>
              </a:srgbClr>
            </a:gs>
            <a:gs pos="100000">
              <a:srgbClr val="F9E0B7">
                <a:alpha val="100000"/>
              </a:srgbClr>
            </a:gs>
          </a:gsLst>
          <a:lin ang="5400000" scaled="1"/>
          <a:tileRect/>
        </a:gradFill>
        <a:effectLst/>
      </p:bgPr>
    </p:bg>
    <p:spTree>
      <p:nvGrpSpPr>
        <p:cNvPr id="1" name=""/>
        <p:cNvGrpSpPr/>
        <p:nvPr/>
      </p:nvGrpSpPr>
      <p:grpSpPr/>
      <p:sp>
        <p:nvSpPr>
          <p:cNvPr id="38914" name="WordArt 3"/>
          <p:cNvSpPr/>
          <p:nvPr/>
        </p:nvSpPr>
        <p:spPr>
          <a:xfrm>
            <a:off x="971550" y="2636838"/>
            <a:ext cx="5903913" cy="863600"/>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任务三  企业综合评价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3"/>
          <p:cNvSpPr>
            <a:spLocks noGrp="1"/>
          </p:cNvSpPr>
          <p:nvPr>
            <p:ph idx="1"/>
          </p:nvPr>
        </p:nvSpPr>
        <p:spPr>
          <a:ln/>
        </p:spPr>
        <p:txBody>
          <a:bodyPr vert="horz" wrap="square" lIns="91440" tIns="45720" rIns="91440" bIns="45720" anchor="t" anchorCtr="0"/>
          <a:p>
            <a:pPr marL="533400" indent="-533400"/>
            <a:r>
              <a:rPr lang="zh-CN" altLang="en-US" dirty="0">
                <a:latin typeface="方正粗黑宋简体" pitchFamily="2" charset="-122"/>
                <a:ea typeface="方正粗黑宋简体" pitchFamily="2" charset="-122"/>
              </a:rPr>
              <a:t>一、</a:t>
            </a:r>
            <a:r>
              <a:rPr lang="en-US" altLang="zh-CN" dirty="0">
                <a:latin typeface="方正粗黑宋简体" pitchFamily="2" charset="-122"/>
                <a:ea typeface="方正粗黑宋简体" pitchFamily="2" charset="-122"/>
              </a:rPr>
              <a:t> </a:t>
            </a:r>
            <a:r>
              <a:rPr lang="zh-CN" altLang="en-US" dirty="0">
                <a:latin typeface="方正粗黑宋简体" pitchFamily="2" charset="-122"/>
                <a:ea typeface="方正粗黑宋简体" pitchFamily="2" charset="-122"/>
              </a:rPr>
              <a:t>企业决胜</a:t>
            </a:r>
            <a:endParaRPr lang="zh-CN" altLang="en-US" dirty="0">
              <a:latin typeface="方正粗黑宋简体" pitchFamily="2" charset="-122"/>
              <a:ea typeface="方正粗黑宋简体" pitchFamily="2" charset="-122"/>
            </a:endParaRPr>
          </a:p>
          <a:p>
            <a:pPr marL="533400" indent="-533400"/>
            <a:r>
              <a:rPr lang="zh-CN" altLang="en-US" dirty="0">
                <a:ea typeface="宋体" panose="02010600030101010101" pitchFamily="2" charset="-122"/>
              </a:rPr>
              <a:t>    在“</a:t>
            </a:r>
            <a:r>
              <a:rPr lang="en-US" altLang="zh-CN" dirty="0">
                <a:ea typeface="宋体" panose="02010600030101010101" pitchFamily="2" charset="-122"/>
              </a:rPr>
              <a:t>ERP</a:t>
            </a:r>
            <a:r>
              <a:rPr lang="zh-CN" altLang="en-US" dirty="0">
                <a:ea typeface="宋体" panose="02010600030101010101" pitchFamily="2" charset="-122"/>
              </a:rPr>
              <a:t>沙盘模拟”课程中，企业评价如何接近企业的真实价值，并且反映企业未来的发展和成长性，需要集中体现在总成绩计算算法中。在综合考虑各方面因素的基础上，定义了企业决胜的算法：</a:t>
            </a:r>
            <a:endParaRPr lang="zh-CN" altLang="en-US" dirty="0">
              <a:ea typeface="宋体" panose="02010600030101010101" pitchFamily="2" charset="-122"/>
            </a:endParaRPr>
          </a:p>
          <a:p>
            <a:pPr marL="533400" indent="-533400"/>
            <a:r>
              <a:rPr lang="zh-CN" altLang="en-US" dirty="0">
                <a:ea typeface="宋体" panose="02010600030101010101" pitchFamily="2" charset="-122"/>
              </a:rPr>
              <a:t>总成绩</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所有者权益</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a:t>
            </a:r>
            <a:r>
              <a:rPr lang="en-US" altLang="zh-CN" dirty="0">
                <a:ea typeface="宋体" panose="02010600030101010101" pitchFamily="2" charset="-122"/>
              </a:rPr>
              <a:t>1</a:t>
            </a:r>
            <a:r>
              <a:rPr lang="en-US" altLang="zh-CN" dirty="0">
                <a:ea typeface="宋体" panose="02010600030101010101" pitchFamily="2" charset="-122"/>
                <a:sym typeface="Symbol" panose="05050102010706020507" pitchFamily="18" charset="2"/>
              </a:rPr>
              <a:t></a:t>
            </a:r>
            <a:r>
              <a:rPr lang="zh-CN" altLang="en-US" dirty="0">
                <a:ea typeface="宋体" panose="02010600030101010101" pitchFamily="2" charset="-122"/>
              </a:rPr>
              <a:t>企业综合发展潜力</a:t>
            </a:r>
            <a:r>
              <a:rPr lang="en-US" altLang="zh-CN" dirty="0">
                <a:ea typeface="宋体" panose="02010600030101010101" pitchFamily="2" charset="-122"/>
              </a:rPr>
              <a:t>/100</a:t>
            </a:r>
            <a:r>
              <a:rPr lang="zh-CN" altLang="en-US" dirty="0">
                <a:ea typeface="宋体" panose="02010600030101010101" pitchFamily="2" charset="-122"/>
              </a:rPr>
              <a:t>）</a:t>
            </a:r>
            <a:endParaRPr lang="zh-CN" altLang="en-US" dirty="0">
              <a:ea typeface="宋体" panose="02010600030101010101" pitchFamily="2" charset="-122"/>
            </a:endParaRPr>
          </a:p>
          <a:p>
            <a:pPr marL="533400" indent="-533400"/>
            <a:endParaRPr lang="zh-CN" altLang="en-US" dirty="0">
              <a:ea typeface="宋体" panose="02010600030101010101" pitchFamily="2" charset="-122"/>
            </a:endParaRPr>
          </a:p>
        </p:txBody>
      </p:sp>
      <p:sp>
        <p:nvSpPr>
          <p:cNvPr id="39939"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任务三  企业综合评价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7091"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企业综合发展潜力要综合考虑企业目前资产状况、产品研发水平、市场、所取得的认证资格等。</a:t>
            </a:r>
            <a:endParaRPr kumimoji="0" lang="en-US"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endParaRPr kumimoji="0" lang="zh-CN" altLang="en-US"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r>
              <a:rPr kumimoji="0" lang="zh-CN" altLang="en-US" sz="2800" b="1" i="0" u="none" strike="noStrike" kern="1200" cap="none" spc="0" normalizeH="0" baseline="0" noProof="0" dirty="0">
                <a:ln>
                  <a:noFill/>
                </a:ln>
                <a:solidFill>
                  <a:schemeClr val="tx2"/>
                </a:solidFill>
                <a:effectLst/>
                <a:uLnTx/>
                <a:uFillTx/>
                <a:latin typeface="方正粗黑宋简体" pitchFamily="2" charset="-122"/>
                <a:ea typeface="方正粗黑宋简体" pitchFamily="2" charset="-122"/>
                <a:cs typeface="+mn-cs"/>
              </a:rPr>
              <a:t>二、平衡计分卡</a:t>
            </a:r>
            <a:endParaRPr kumimoji="0" lang="zh-CN" altLang="en-US" sz="2800" b="1" i="0" u="none" strike="noStrike" kern="1200" cap="none" spc="0" normalizeH="0" baseline="0" noProof="0" dirty="0">
              <a:ln>
                <a:noFill/>
              </a:ln>
              <a:solidFill>
                <a:schemeClr val="tx2"/>
              </a:solidFill>
              <a:effectLst/>
              <a:uLnTx/>
              <a:uFillTx/>
              <a:latin typeface="方正粗黑宋简体" pitchFamily="2" charset="-122"/>
              <a:ea typeface="方正粗黑宋简体" pitchFamily="2" charset="-122"/>
              <a:cs typeface="+mn-cs"/>
            </a:endParaRPr>
          </a:p>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r>
              <a:rPr kumimoji="0" lang="zh-CN"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综合业绩评价制度</a:t>
            </a:r>
            <a:r>
              <a:rPr kumimoji="0" lang="en-US"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BSC</a:t>
            </a:r>
            <a:r>
              <a:rPr kumimoji="0" lang="zh-CN"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是</a:t>
            </a:r>
            <a:r>
              <a:rPr kumimoji="0" lang="en-US"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Kaplan</a:t>
            </a:r>
            <a:r>
              <a:rPr kumimoji="0" lang="zh-CN"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和</a:t>
            </a:r>
            <a:r>
              <a:rPr kumimoji="0" lang="en-US"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Norton</a:t>
            </a:r>
            <a:r>
              <a:rPr kumimoji="0" lang="zh-CN"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等人从</a:t>
            </a:r>
            <a:r>
              <a:rPr kumimoji="0" lang="en-US"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1990</a:t>
            </a:r>
            <a:r>
              <a:rPr kumimoji="0" lang="zh-CN"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rPr>
              <a:t>年开始进行的一个实地研究项目，平衡计分卡包括四个角度：即财务、客户、业务流程以及学习与成长，通过这四个方面的协调及相互影响，能引导企业管理层对企业发展战略作全方位的思考，确保日常业务运作与企业远景和经营战略保持一致。</a:t>
            </a:r>
            <a:endParaRPr kumimoji="0" lang="zh-CN" altLang="zh-CN"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endParaRPr>
          </a:p>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2800" b="1" i="0" u="none" strike="noStrike" kern="1200" cap="none" spc="0" normalizeH="0" baseline="0" noProof="0" dirty="0">
              <a:ln>
                <a:noFill/>
              </a:ln>
              <a:solidFill>
                <a:schemeClr val="tx2"/>
              </a:solidFill>
              <a:effectLst/>
              <a:uLnTx/>
              <a:uFillTx/>
              <a:latin typeface="+mn-lt"/>
              <a:ea typeface="宋体" panose="02010600030101010101" pitchFamily="2" charset="-122"/>
              <a:cs typeface="+mn-cs"/>
            </a:endParaRPr>
          </a:p>
        </p:txBody>
      </p:sp>
      <p:sp>
        <p:nvSpPr>
          <p:cNvPr id="40963"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任务三  企业综合评价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rgbClr val="FEFAF3">
                <a:alpha val="100000"/>
              </a:srgbClr>
            </a:gs>
            <a:gs pos="74001">
              <a:srgbClr val="F5D093">
                <a:alpha val="100000"/>
              </a:srgbClr>
            </a:gs>
            <a:gs pos="83000">
              <a:srgbClr val="F5D093">
                <a:alpha val="100000"/>
              </a:srgbClr>
            </a:gs>
            <a:gs pos="100000">
              <a:srgbClr val="F9E0B7">
                <a:alpha val="100000"/>
              </a:srgbClr>
            </a:gs>
          </a:gsLst>
          <a:lin ang="5400000" scaled="1"/>
          <a:tileRect/>
        </a:gradFill>
        <a:effectLst/>
      </p:bgPr>
    </p:bg>
    <p:spTree>
      <p:nvGrpSpPr>
        <p:cNvPr id="1" name=""/>
        <p:cNvGrpSpPr/>
        <p:nvPr/>
      </p:nvGrpSpPr>
      <p:grpSpPr/>
      <p:sp>
        <p:nvSpPr>
          <p:cNvPr id="41986" name="WordArt 3"/>
          <p:cNvSpPr/>
          <p:nvPr/>
        </p:nvSpPr>
        <p:spPr>
          <a:xfrm>
            <a:off x="1042988" y="2852738"/>
            <a:ext cx="6337300" cy="863600"/>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任务四　模拟企业经营成果评价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3"/>
          <p:cNvSpPr>
            <a:spLocks noGrp="1"/>
          </p:cNvSpPr>
          <p:nvPr>
            <p:ph idx="1"/>
          </p:nvPr>
        </p:nvSpPr>
        <p:spPr>
          <a:ln/>
        </p:spPr>
        <p:txBody>
          <a:bodyPr vert="horz" wrap="square" lIns="91440" tIns="45720" rIns="91440" bIns="45720" anchor="t" anchorCtr="0"/>
          <a:p>
            <a:r>
              <a:rPr lang="zh-CN" altLang="en-US" dirty="0">
                <a:latin typeface="方正粗黑宋简体" pitchFamily="2" charset="-122"/>
                <a:ea typeface="方正粗黑宋简体" pitchFamily="2" charset="-122"/>
              </a:rPr>
              <a:t>一、经营成果得分</a:t>
            </a:r>
            <a:endParaRPr lang="zh-CN" altLang="en-US" dirty="0">
              <a:latin typeface="方正粗黑宋简体" pitchFamily="2" charset="-122"/>
              <a:ea typeface="方正粗黑宋简体" pitchFamily="2" charset="-122"/>
            </a:endParaRPr>
          </a:p>
          <a:p>
            <a:r>
              <a:rPr lang="zh-CN" altLang="en-US" dirty="0">
                <a:ea typeface="宋体" panose="02010600030101010101" pitchFamily="2" charset="-122"/>
              </a:rPr>
              <a:t>综合各方面因素，以模拟企业经营成果得分，对模拟企业的经营情况进行定量评价。</a:t>
            </a:r>
            <a:endParaRPr lang="zh-CN" altLang="en-US" dirty="0">
              <a:ea typeface="宋体" panose="02010600030101010101" pitchFamily="2" charset="-122"/>
            </a:endParaRPr>
          </a:p>
          <a:p>
            <a:r>
              <a:rPr lang="zh-CN" altLang="en-US" dirty="0">
                <a:ea typeface="宋体" panose="02010600030101010101" pitchFamily="2" charset="-122"/>
              </a:rPr>
              <a:t>经营成果得分 </a:t>
            </a:r>
            <a:r>
              <a:rPr lang="en-US" altLang="zh-CN" dirty="0">
                <a:ea typeface="宋体" panose="02010600030101010101" pitchFamily="2" charset="-122"/>
              </a:rPr>
              <a:t>=</a:t>
            </a:r>
            <a:r>
              <a:rPr lang="zh-CN" altLang="en-US" dirty="0">
                <a:ea typeface="宋体" panose="02010600030101010101" pitchFamily="2" charset="-122"/>
              </a:rPr>
              <a:t>　权益*（</a:t>
            </a:r>
            <a:r>
              <a:rPr lang="en-US" altLang="zh-CN" dirty="0">
                <a:ea typeface="宋体" panose="02010600030101010101" pitchFamily="2" charset="-122"/>
              </a:rPr>
              <a:t>1+</a:t>
            </a:r>
            <a:r>
              <a:rPr lang="zh-CN" altLang="en-US" dirty="0">
                <a:ea typeface="宋体" panose="02010600030101010101" pitchFamily="2" charset="-122"/>
              </a:rPr>
              <a:t>企业综合发展系数</a:t>
            </a:r>
            <a:r>
              <a:rPr lang="en-US" altLang="zh-CN" dirty="0">
                <a:ea typeface="宋体" panose="02010600030101010101" pitchFamily="2" charset="-122"/>
              </a:rPr>
              <a:t>/100%</a:t>
            </a:r>
            <a:r>
              <a:rPr lang="zh-CN" altLang="en-US" dirty="0">
                <a:ea typeface="宋体" panose="02010600030101010101" pitchFamily="2" charset="-122"/>
              </a:rPr>
              <a:t>）</a:t>
            </a:r>
            <a:endParaRPr lang="zh-CN" altLang="en-US" dirty="0">
              <a:ea typeface="宋体" panose="02010600030101010101" pitchFamily="2" charset="-122"/>
            </a:endParaRPr>
          </a:p>
        </p:txBody>
      </p:sp>
      <p:sp>
        <p:nvSpPr>
          <p:cNvPr id="43011"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任务四　模拟企业经营成果评价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rgbClr val="F7FBFB">
                <a:alpha val="100000"/>
              </a:srgbClr>
            </a:gs>
            <a:gs pos="74001">
              <a:srgbClr val="B7DDDD">
                <a:alpha val="100000"/>
              </a:srgbClr>
            </a:gs>
            <a:gs pos="83000">
              <a:srgbClr val="B7DDDD">
                <a:alpha val="100000"/>
              </a:srgbClr>
            </a:gs>
            <a:gs pos="100000">
              <a:srgbClr val="CFE8E8">
                <a:alpha val="100000"/>
              </a:srgbClr>
            </a:gs>
          </a:gsLst>
          <a:lin ang="5400000" scaled="1"/>
          <a:tileRect/>
        </a:gradFill>
        <a:effectLst/>
      </p:bgPr>
    </p:bg>
    <p:spTree>
      <p:nvGrpSpPr>
        <p:cNvPr id="1" name=""/>
        <p:cNvGrpSpPr/>
        <p:nvPr/>
      </p:nvGrpSpPr>
      <p:grpSpPr/>
      <p:pic>
        <p:nvPicPr>
          <p:cNvPr id="44034" name="Picture 3"/>
          <p:cNvPicPr>
            <a:picLocks noChangeAspect="1"/>
          </p:cNvPicPr>
          <p:nvPr>
            <p:ph idx="1"/>
          </p:nvPr>
        </p:nvPicPr>
        <p:blipFill>
          <a:blip r:embed="rId1"/>
          <a:srcRect/>
          <a:stretch>
            <a:fillRect/>
          </a:stretch>
        </p:blipFill>
        <p:spPr>
          <a:xfrm>
            <a:off x="827088" y="1125538"/>
            <a:ext cx="6697662" cy="5327650"/>
          </a:xfrm>
          <a:ln/>
        </p:spPr>
      </p:pic>
      <p:sp>
        <p:nvSpPr>
          <p:cNvPr id="44035"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任务四　模拟企业经营成果评价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项目五　企业经营评价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
        <p:nvSpPr>
          <p:cNvPr id="8195" name="AutoShape 5"/>
          <p:cNvSpPr/>
          <p:nvPr/>
        </p:nvSpPr>
        <p:spPr>
          <a:xfrm rot="5400000">
            <a:off x="-1938337" y="1227138"/>
            <a:ext cx="4824412" cy="4764087"/>
          </a:xfrm>
          <a:custGeom>
            <a:avLst/>
            <a:gdLst>
              <a:gd name="txL" fmla="*/ 401 w 21600"/>
              <a:gd name="txT" fmla="*/ 0 h 21600"/>
              <a:gd name="txR" fmla="*/ 21199 w 21600"/>
              <a:gd name="txB" fmla="*/ 13628 h 21600"/>
            </a:gdLst>
            <a:ahLst/>
            <a:cxnLst>
              <a:cxn ang="0">
                <a:pos x="538772352" y="0"/>
              </a:cxn>
              <a:cxn ang="0">
                <a:pos x="8081562" y="517674404"/>
              </a:cxn>
              <a:cxn ang="0">
                <a:pos x="538772352" y="15669438"/>
              </a:cxn>
              <a:cxn ang="0">
                <a:pos x="1069462919" y="517674404"/>
              </a:cxn>
            </a:cxnLst>
            <a:rect l="txL" t="txT" r="txR" b="txB"/>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lnTo>
                  <a:pt x="323" y="10641"/>
                </a:lnTo>
                <a:close/>
              </a:path>
            </a:pathLst>
          </a:custGeom>
          <a:gradFill rotWithShape="1">
            <a:gsLst>
              <a:gs pos="0">
                <a:schemeClr val="bg2">
                  <a:alpha val="100000"/>
                </a:schemeClr>
              </a:gs>
              <a:gs pos="50000">
                <a:srgbClr val="E2E2E2">
                  <a:alpha val="100000"/>
                </a:srgbClr>
              </a:gs>
              <a:gs pos="100000">
                <a:schemeClr val="bg2">
                  <a:alpha val="100000"/>
                </a:schemeClr>
              </a:gs>
            </a:gsLst>
            <a:lin ang="0" scaled="1"/>
            <a:tileRect/>
          </a:gradFill>
          <a:ln w="9525">
            <a:noFill/>
          </a:ln>
        </p:spPr>
        <p:txBody>
          <a:bodyPr/>
          <a:p>
            <a:endParaRPr lang="zh-CN" altLang="en-US"/>
          </a:p>
        </p:txBody>
      </p:sp>
      <p:sp>
        <p:nvSpPr>
          <p:cNvPr id="8196" name="AutoShape 6"/>
          <p:cNvSpPr/>
          <p:nvPr/>
        </p:nvSpPr>
        <p:spPr>
          <a:xfrm rot="5400000" flipH="1">
            <a:off x="-1574800" y="1730375"/>
            <a:ext cx="4030663" cy="3921125"/>
          </a:xfrm>
          <a:custGeom>
            <a:avLst/>
            <a:gdLst>
              <a:gd name="txL" fmla="*/ 0 w 21600"/>
              <a:gd name="txT" fmla="*/ 0 h 21600"/>
              <a:gd name="txR" fmla="*/ 21600 w 21600"/>
              <a:gd name="txB" fmla="*/ 7713 h 21600"/>
            </a:gdLst>
            <a:ahLst/>
            <a:cxnLst>
              <a:cxn ang="0">
                <a:pos x="2147483646" y="0"/>
              </a:cxn>
              <a:cxn ang="0">
                <a:pos x="2147483646" y="2147483646"/>
              </a:cxn>
              <a:cxn ang="0">
                <a:pos x="2147483646" y="2147483646"/>
              </a:cxn>
              <a:cxn ang="0">
                <a:pos x="2147483646" y="2147483646"/>
              </a:cxn>
            </a:cxnLst>
            <a:rect l="txL" t="txT" r="txR" b="txB"/>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lnTo>
                  <a:pt x="10744" y="10800"/>
                </a:lnTo>
                <a:close/>
              </a:path>
            </a:pathLst>
          </a:custGeom>
          <a:gradFill rotWithShape="1">
            <a:gsLst>
              <a:gs pos="0">
                <a:schemeClr val="hlink">
                  <a:alpha val="56000"/>
                </a:schemeClr>
              </a:gs>
              <a:gs pos="100000">
                <a:srgbClr val="FFFFFF">
                  <a:alpha val="48000"/>
                </a:srgbClr>
              </a:gs>
            </a:gsLst>
            <a:lin ang="5400000" scaled="1"/>
            <a:tileRect/>
          </a:gradFill>
          <a:ln w="9525">
            <a:noFill/>
          </a:ln>
        </p:spPr>
        <p:txBody>
          <a:bodyPr/>
          <a:p>
            <a:endParaRPr lang="zh-CN" altLang="en-US"/>
          </a:p>
        </p:txBody>
      </p:sp>
      <p:sp>
        <p:nvSpPr>
          <p:cNvPr id="8197" name="WordArt 2"/>
          <p:cNvSpPr/>
          <p:nvPr/>
        </p:nvSpPr>
        <p:spPr>
          <a:xfrm>
            <a:off x="584200" y="2998788"/>
            <a:ext cx="1714500" cy="782637"/>
          </a:xfrm>
          <a:prstGeom prst="rect">
            <a:avLst/>
          </a:prstGeom>
        </p:spPr>
        <p:txBody>
          <a:bodyPr wrap="none" fromWordArt="1">
            <a:prstTxWarp prst="textTriangle">
              <a:avLst>
                <a:gd name="adj" fmla="val 50000"/>
              </a:avLst>
            </a:prstTxWarp>
            <a:normAutofit/>
            <a:scene3d>
              <a:camera prst="legacyObliqueTopLeft">
                <a:rot lat="0" lon="0" rev="0"/>
              </a:camera>
              <a:lightRig rig="legacyNormal3" dir="r"/>
            </a:scene3d>
            <a:sp3d extrusionH="201600" prstMaterial="legacyMatte">
              <a:extrusionClr>
                <a:srgbClr val="0066CC"/>
              </a:extrusionClr>
            </a:sp3d>
          </a:bodyPr>
          <a:p>
            <a:pPr algn="ctr"/>
            <a:endParaRPr lang="zh-CN" altLang="en-US" sz="5400" b="1">
              <a:gradFill rotWithShape="1">
                <a:gsLst>
                  <a:gs pos="0">
                    <a:srgbClr val="FFFFCC"/>
                  </a:gs>
                  <a:gs pos="100000">
                    <a:srgbClr val="FF9999"/>
                  </a:gs>
                </a:gsLst>
                <a:lin ang="5400000" scaled="1"/>
                <a:tileRect/>
              </a:gradFill>
              <a:latin typeface="隶书" panose="02010509060101010101" charset="-122"/>
              <a:ea typeface="隶书" panose="02010509060101010101" charset="-122"/>
            </a:endParaRPr>
          </a:p>
        </p:txBody>
      </p:sp>
      <p:sp>
        <p:nvSpPr>
          <p:cNvPr id="3" name="WordArt 2"/>
          <p:cNvSpPr>
            <a:spLocks noChangeArrowheads="1" noChangeShapeType="1"/>
          </p:cNvSpPr>
          <p:nvPr/>
        </p:nvSpPr>
        <p:spPr bwMode="auto">
          <a:xfrm>
            <a:off x="539553" y="2996952"/>
            <a:ext cx="1080120" cy="1296144"/>
          </a:xfrm>
          <a:prstGeom prst="rect">
            <a:avLst/>
          </a:prstGeom>
        </p:spPr>
        <p:txBody>
          <a:bodyPr wrap="none" numCol="1" fromWordArt="1">
            <a:prstTxWarp prst="textTriangle">
              <a:avLst>
                <a:gd name="adj" fmla="val 0"/>
              </a:avLst>
            </a:prstTxWarp>
            <a:scene3d>
              <a:camera prst="legacyObliqueTopLeft"/>
              <a:lightRig rig="legacyNormal3" dir="r"/>
            </a:scene3d>
            <a:sp3d extrusionH="201600" prstMaterial="legacyMatte">
              <a:contourClr>
                <a:srgbClr val="FFFFCC"/>
              </a:contourClr>
            </a:sp3d>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5400" b="1" i="0" u="none" strike="noStrike" kern="100" cap="none" spc="0" normalizeH="0" baseline="0" noProof="0">
                <a:ln>
                  <a:noFill/>
                </a:ln>
                <a:solidFill>
                  <a:schemeClr val="accent6">
                    <a:lumMod val="20000"/>
                    <a:lumOff val="80000"/>
                  </a:schemeClr>
                </a:solidFill>
                <a:effectLst/>
                <a:uLnTx/>
                <a:uFillTx/>
                <a:latin typeface="等线" panose="02010600030101010101" pitchFamily="2" charset="-122"/>
                <a:ea typeface="黑体" panose="02010609060101010101" pitchFamily="49" charset="-122"/>
                <a:cs typeface="Times New Roman" panose="02020603050405020304" pitchFamily="18" charset="0"/>
              </a:rPr>
              <a:t>学习</a:t>
            </a:r>
            <a:endParaRPr kumimoji="0" lang="en-US" altLang="zh-CN" sz="5400" b="1" i="0" u="none" strike="noStrike" kern="100" cap="none" spc="0" normalizeH="0" baseline="0" noProof="0">
              <a:ln>
                <a:noFill/>
              </a:ln>
              <a:solidFill>
                <a:schemeClr val="accent6">
                  <a:lumMod val="20000"/>
                  <a:lumOff val="80000"/>
                </a:schemeClr>
              </a:solidFill>
              <a:effectLst/>
              <a:uLnTx/>
              <a:uFillTx/>
              <a:latin typeface="等线" panose="02010600030101010101" pitchFamily="2" charset="-122"/>
              <a:ea typeface="黑体" panose="02010609060101010101" pitchFamily="49" charset="-122"/>
              <a:cs typeface="Times New Roman" panose="02020603050405020304" pitchFamily="18" charset="0"/>
            </a:endParaRPr>
          </a:p>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5400" b="1" i="0" u="none" strike="noStrike" kern="100" cap="none" spc="0" normalizeH="0" baseline="0" noProof="0">
                <a:ln>
                  <a:noFill/>
                </a:ln>
                <a:solidFill>
                  <a:schemeClr val="accent6">
                    <a:lumMod val="20000"/>
                    <a:lumOff val="80000"/>
                  </a:schemeClr>
                </a:solidFill>
                <a:effectLst/>
                <a:uLnTx/>
                <a:uFillTx/>
                <a:latin typeface="等线" panose="02010600030101010101" pitchFamily="2" charset="-122"/>
                <a:ea typeface="黑体" panose="02010609060101010101" pitchFamily="49" charset="-122"/>
                <a:cs typeface="Times New Roman" panose="02020603050405020304" pitchFamily="18" charset="0"/>
              </a:rPr>
              <a:t>目标</a:t>
            </a:r>
            <a:endParaRPr kumimoji="0" lang="zh-CN" altLang="zh-CN" sz="4400" b="1" i="0" u="none" strike="noStrike" kern="100" cap="none" spc="0" normalizeH="0" baseline="0" noProof="0" dirty="0">
              <a:ln>
                <a:noFill/>
              </a:ln>
              <a:solidFill>
                <a:schemeClr val="accent6">
                  <a:lumMod val="20000"/>
                  <a:lumOff val="80000"/>
                </a:schemeClr>
              </a:solidFill>
              <a:effectLst/>
              <a:uLnTx/>
              <a:uFillTx/>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p:cNvSpPr txBox="1"/>
          <p:nvPr/>
        </p:nvSpPr>
        <p:spPr>
          <a:xfrm>
            <a:off x="3059113" y="2205038"/>
            <a:ext cx="4572000" cy="2124075"/>
          </a:xfrm>
          <a:prstGeom prst="rect">
            <a:avLst/>
          </a:prstGeom>
          <a:noFill/>
        </p:spPr>
        <p:txBody>
          <a:bodyPr>
            <a:spAutoFit/>
          </a:bodyPr>
          <a:lstStyle/>
          <a:p>
            <a:pPr marR="0" defTabSz="914400" eaLnBrk="1" hangingPunct="1">
              <a:buClrTx/>
              <a:buSzTx/>
              <a:buFont typeface="Arial" panose="020B0604020202020204" pitchFamily="34" charset="0"/>
              <a:buNone/>
              <a:defRPr/>
            </a:pPr>
            <a:r>
              <a:rPr kumimoji="0" lang="en-US" altLang="zh-CN" sz="2400"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rPr>
              <a:t>[</a:t>
            </a:r>
            <a:r>
              <a:rPr kumimoji="0" lang="zh-CN" altLang="zh-CN" sz="2400"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rPr>
              <a:t>思政目标</a:t>
            </a:r>
            <a:r>
              <a:rPr kumimoji="0" lang="en-US" altLang="zh-CN" sz="2400"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rPr>
              <a:t>]</a:t>
            </a:r>
            <a:endParaRPr kumimoji="0" lang="zh-CN" altLang="zh-CN" kern="100" cap="none" spc="0" normalizeH="0" baseline="0" noProof="0" dirty="0">
              <a:solidFill>
                <a:schemeClr val="accent1">
                  <a:lumMod val="75000"/>
                </a:schemeClr>
              </a:solidFill>
              <a:latin typeface="方正粗黑宋简体" pitchFamily="2" charset="-122"/>
              <a:ea typeface="方正粗黑宋简体"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培养学生探索知识、扎实细致、精益求精的工匠精神</a:t>
            </a: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培养企业评价中坚持爱岗敬业的职业情操</a:t>
            </a: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a:p>
            <a:pPr marL="342900" marR="0" indent="-342900" algn="just" defTabSz="914400" eaLnBrk="1" hangingPunct="1">
              <a:buClrTx/>
              <a:buSzTx/>
              <a:buFont typeface="Wingdings" panose="05000000000000000000" pitchFamily="2" charset="2"/>
              <a:buChar char=""/>
              <a:defRPr/>
            </a:pPr>
            <a:r>
              <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rPr>
              <a:t>培养学生诚信观念、责任意识、团队意识与合作精神</a:t>
            </a:r>
            <a:endParaRPr kumimoji="0" lang="zh-CN" altLang="zh-CN" kern="100" cap="none" spc="0" normalizeH="0" baseline="0" noProof="0" dirty="0">
              <a:solidFill>
                <a:schemeClr val="accent1">
                  <a:lumMod val="75000"/>
                </a:schemeClr>
              </a:solidFill>
              <a:latin typeface="等线" panose="02010600030101010101" pitchFamily="2" charset="-122"/>
              <a:ea typeface="等线" panose="02010600030101010101" pitchFamily="2" charset="-122"/>
              <a:cs typeface="Times New Roman" panose="02020603050405020304" pitchFamily="18" charset="0"/>
            </a:endParaRPr>
          </a:p>
        </p:txBody>
      </p:sp>
    </p:spTree>
  </p:cSld>
  <p:clrMapOvr>
    <a:masterClrMapping/>
  </p:clrMapOvr>
  <p:transition>
    <p:rand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3"/>
          <p:cNvSpPr>
            <a:spLocks noGrp="1"/>
          </p:cNvSpPr>
          <p:nvPr>
            <p:ph idx="1"/>
          </p:nvPr>
        </p:nvSpPr>
        <p:spPr>
          <a:ln/>
        </p:spPr>
        <p:txBody>
          <a:bodyPr vert="horz" wrap="square" lIns="91440" tIns="45720" rIns="91440" bIns="45720" anchor="t" anchorCtr="0"/>
          <a:p>
            <a:r>
              <a:rPr lang="zh-CN" altLang="en-US" dirty="0">
                <a:latin typeface="方正粗黑宋简体" pitchFamily="2" charset="-122"/>
                <a:ea typeface="方正粗黑宋简体" pitchFamily="2" charset="-122"/>
              </a:rPr>
              <a:t>二、模拟企业成员表现</a:t>
            </a:r>
            <a:endParaRPr lang="zh-CN" altLang="en-US" dirty="0">
              <a:latin typeface="方正粗黑宋简体" pitchFamily="2" charset="-122"/>
              <a:ea typeface="方正粗黑宋简体" pitchFamily="2" charset="-122"/>
            </a:endParaRPr>
          </a:p>
          <a:p>
            <a:r>
              <a:rPr lang="zh-CN" altLang="en-US" dirty="0">
                <a:ea typeface="宋体" panose="02010600030101010101" pitchFamily="2" charset="-122"/>
              </a:rPr>
              <a:t>岗位分工明确，各司其职，制定计划，合作愉快，组间公平竞争，各个企业的团结程度、每个成员的参与程度，以及各种表格如运营表、损益表、现金流量预算表、采购计划表、贷款登记表、资产负债表的填写等都列为企业成员的综合表现评价。</a:t>
            </a:r>
            <a:endParaRPr lang="zh-CN" altLang="en-US" dirty="0">
              <a:ea typeface="宋体" panose="02010600030101010101" pitchFamily="2" charset="-122"/>
            </a:endParaRPr>
          </a:p>
          <a:p>
            <a:r>
              <a:rPr lang="zh-CN" altLang="en-US" dirty="0">
                <a:latin typeface="方正粗黑宋简体" pitchFamily="2" charset="-122"/>
                <a:ea typeface="方正粗黑宋简体" pitchFamily="2" charset="-122"/>
              </a:rPr>
              <a:t>三、经营结果总结</a:t>
            </a:r>
            <a:endParaRPr lang="zh-CN" altLang="en-US" dirty="0">
              <a:latin typeface="方正粗黑宋简体" pitchFamily="2" charset="-122"/>
              <a:ea typeface="方正粗黑宋简体" pitchFamily="2" charset="-122"/>
            </a:endParaRPr>
          </a:p>
        </p:txBody>
      </p:sp>
      <p:sp>
        <p:nvSpPr>
          <p:cNvPr id="45059"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任务四　模拟企业经营成果评价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EFAF3">
                <a:alpha val="100000"/>
              </a:srgbClr>
            </a:gs>
            <a:gs pos="74001">
              <a:srgbClr val="F5D093">
                <a:alpha val="100000"/>
              </a:srgbClr>
            </a:gs>
            <a:gs pos="83000">
              <a:srgbClr val="F5D093">
                <a:alpha val="100000"/>
              </a:srgbClr>
            </a:gs>
            <a:gs pos="100000">
              <a:srgbClr val="F9E0B7">
                <a:alpha val="100000"/>
              </a:srgbClr>
            </a:gs>
          </a:gsLst>
          <a:lin ang="5400000" scaled="1"/>
          <a:tileRect/>
        </a:gradFill>
        <a:effectLst/>
      </p:bgPr>
    </p:bg>
    <p:spTree>
      <p:nvGrpSpPr>
        <p:cNvPr id="1" name=""/>
        <p:cNvGrpSpPr/>
        <p:nvPr/>
      </p:nvGrpSpPr>
      <p:grpSpPr/>
      <p:sp>
        <p:nvSpPr>
          <p:cNvPr id="46082"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项目五　企业经营评价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
        <p:nvSpPr>
          <p:cNvPr id="46083" name="文本框 4"/>
          <p:cNvSpPr txBox="1"/>
          <p:nvPr/>
        </p:nvSpPr>
        <p:spPr>
          <a:xfrm>
            <a:off x="2286000" y="3244850"/>
            <a:ext cx="4572000" cy="7683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kern="1200">
                <a:solidFill>
                  <a:schemeClr val="tx1"/>
                </a:solidFill>
                <a:latin typeface="Arial" panose="020B0604020202020204" pitchFamily="34" charset="0"/>
                <a:ea typeface="+mn-ea"/>
                <a:cs typeface="+mn-cs"/>
              </a:defRPr>
            </a:lvl5pPr>
          </a:lstStyle>
          <a:p>
            <a:pPr marL="0" lvl="0" indent="0" algn="ctr" eaLnBrk="1" hangingPunct="1">
              <a:spcBef>
                <a:spcPct val="0"/>
              </a:spcBef>
              <a:buClrTx/>
              <a:buFont typeface="Arial" panose="020B0604020202020204" pitchFamily="34" charset="0"/>
              <a:buNone/>
            </a:pPr>
            <a:r>
              <a:rPr lang="zh-CN" altLang="en-US" sz="4400" dirty="0">
                <a:solidFill>
                  <a:schemeClr val="tx1"/>
                </a:solidFill>
                <a:latin typeface="Arial" panose="020B0604020202020204" pitchFamily="34" charset="0"/>
                <a:ea typeface="宋体" panose="02010600030101010101" pitchFamily="2" charset="-122"/>
              </a:rPr>
              <a:t>谢    谢！</a:t>
            </a:r>
            <a:endParaRPr lang="zh-CN" altLang="en-US" sz="4400" dirty="0">
              <a:solidFill>
                <a:schemeClr val="tx1"/>
              </a:solidFill>
              <a:latin typeface="Arial" panose="020B0604020202020204" pitchFamily="34" charset="0"/>
              <a:ea typeface="宋体" panose="02010600030101010101" pitchFamily="2" charset="-122"/>
            </a:endParaRP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项目五　企业经营评价</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pic>
        <p:nvPicPr>
          <p:cNvPr id="9219" name="图片 1"/>
          <p:cNvPicPr>
            <a:picLocks noChangeAspect="1"/>
          </p:cNvPicPr>
          <p:nvPr/>
        </p:nvPicPr>
        <p:blipFill>
          <a:blip r:embed="rId1"/>
          <a:stretch>
            <a:fillRect/>
          </a:stretch>
        </p:blipFill>
        <p:spPr>
          <a:xfrm>
            <a:off x="827088" y="1773238"/>
            <a:ext cx="6621462" cy="4608512"/>
          </a:xfrm>
          <a:prstGeom prst="rect">
            <a:avLst/>
          </a:prstGeom>
          <a:noFill/>
          <a:ln w="9525">
            <a:noFill/>
          </a:ln>
        </p:spPr>
      </p:pic>
      <p:sp>
        <p:nvSpPr>
          <p:cNvPr id="4" name="文本框 3"/>
          <p:cNvSpPr txBox="1"/>
          <p:nvPr/>
        </p:nvSpPr>
        <p:spPr>
          <a:xfrm>
            <a:off x="684213" y="1268413"/>
            <a:ext cx="4572000" cy="523875"/>
          </a:xfrm>
          <a:prstGeom prst="rect">
            <a:avLst/>
          </a:prstGeom>
          <a:noFill/>
        </p:spPr>
        <p:txBody>
          <a:bodyPr>
            <a:spAutoFit/>
          </a:bodyPr>
          <a:lstStyle/>
          <a:p>
            <a:pPr marR="0" defTabSz="914400" eaLnBrk="1" hangingPunct="1">
              <a:buClrTx/>
              <a:buSzTx/>
              <a:buFont typeface="Arial" panose="020B0604020202020204" pitchFamily="34" charset="0"/>
              <a:buNone/>
              <a:defRPr/>
            </a:pPr>
            <a:r>
              <a:rPr kumimoji="0" lang="zh-CN" altLang="zh-CN" sz="2800" kern="100" cap="none" spc="0" normalizeH="0" baseline="0" noProof="0" dirty="0">
                <a:solidFill>
                  <a:srgbClr val="FF0000"/>
                </a:solidFill>
                <a:latin typeface="等线" panose="02010600030101010101" pitchFamily="2" charset="-122"/>
                <a:ea typeface="黑体" panose="02010609060101010101" pitchFamily="49" charset="-122"/>
                <a:cs typeface="Times New Roman" panose="02020603050405020304" pitchFamily="18" charset="0"/>
              </a:rPr>
              <a:t>思维导图</a:t>
            </a:r>
            <a:endParaRPr kumimoji="0" lang="zh-CN" altLang="zh-CN" sz="2800" kern="100" cap="none" spc="0" normalizeH="0" baseline="0" noProof="0" dirty="0">
              <a:latin typeface="等线" panose="02010600030101010101" pitchFamily="2" charset="-122"/>
              <a:ea typeface="等线" panose="02010600030101010101" pitchFamily="2" charset="-122"/>
              <a:cs typeface="Times New Roman" panose="02020603050405020304" pitchFamily="18" charset="0"/>
            </a:endParaRPr>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WordArt 3"/>
          <p:cNvSpPr/>
          <p:nvPr/>
        </p:nvSpPr>
        <p:spPr>
          <a:xfrm>
            <a:off x="971550" y="2636838"/>
            <a:ext cx="5545138" cy="863600"/>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任务一　市场占有率分析</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3"/>
          <p:cNvSpPr>
            <a:spLocks noGrp="1"/>
          </p:cNvSpPr>
          <p:nvPr>
            <p:ph idx="1"/>
          </p:nvPr>
        </p:nvSpPr>
        <p:spPr>
          <a:xfrm>
            <a:off x="468313" y="1196975"/>
            <a:ext cx="8229600" cy="4895850"/>
          </a:xfrm>
          <a:ln/>
        </p:spPr>
        <p:txBody>
          <a:bodyPr vert="horz" wrap="square" lIns="91440" tIns="45720" rIns="91440" bIns="45720" anchor="t" anchorCtr="0"/>
          <a:p>
            <a:r>
              <a:rPr lang="zh-CN" altLang="en-US" dirty="0">
                <a:latin typeface="方正粗黑宋简体" pitchFamily="2" charset="-122"/>
                <a:ea typeface="方正粗黑宋简体" pitchFamily="2" charset="-122"/>
              </a:rPr>
              <a:t>一、广告投入产出分析</a:t>
            </a:r>
            <a:endParaRPr lang="zh-CN" altLang="en-US" dirty="0">
              <a:latin typeface="方正粗黑宋简体" pitchFamily="2" charset="-122"/>
              <a:ea typeface="方正粗黑宋简体" pitchFamily="2" charset="-122"/>
            </a:endParaRPr>
          </a:p>
          <a:p>
            <a:endParaRPr lang="zh-CN" altLang="en-US" dirty="0">
              <a:ea typeface="宋体" panose="02010600030101010101" pitchFamily="2" charset="-122"/>
            </a:endParaRPr>
          </a:p>
          <a:p>
            <a:r>
              <a:rPr lang="zh-CN" altLang="en-US" dirty="0">
                <a:ea typeface="宋体" panose="02010600030101010101" pitchFamily="2" charset="-122"/>
              </a:rPr>
              <a:t>广告投入产出分析是评价广告投入收益率的指标，其计算公式为：</a:t>
            </a:r>
            <a:endParaRPr lang="zh-CN" altLang="en-US" dirty="0">
              <a:ea typeface="宋体" panose="02010600030101010101" pitchFamily="2" charset="-122"/>
            </a:endParaRPr>
          </a:p>
          <a:p>
            <a:r>
              <a:rPr lang="zh-CN" altLang="en-US" dirty="0">
                <a:ea typeface="宋体" panose="02010600030101010101" pitchFamily="2" charset="-122"/>
              </a:rPr>
              <a:t>广告投入产出比</a:t>
            </a:r>
            <a:r>
              <a:rPr lang="zh-CN" altLang="en-US" dirty="0">
                <a:ea typeface="宋体" panose="02010600030101010101" pitchFamily="2" charset="-122"/>
                <a:sym typeface="Symbol" panose="05050102010706020507" pitchFamily="18" charset="2"/>
              </a:rPr>
              <a:t></a:t>
            </a:r>
            <a:r>
              <a:rPr lang="zh-CN" altLang="en-US" dirty="0">
                <a:ea typeface="宋体" panose="02010600030101010101" pitchFamily="2" charset="-122"/>
              </a:rPr>
              <a:t>订单销售额</a:t>
            </a:r>
            <a:r>
              <a:rPr lang="en-US" altLang="zh-CN" dirty="0">
                <a:ea typeface="宋体" panose="02010600030101010101" pitchFamily="2" charset="-122"/>
              </a:rPr>
              <a:t>/</a:t>
            </a:r>
            <a:r>
              <a:rPr lang="zh-CN" altLang="en-US" dirty="0">
                <a:ea typeface="宋体" panose="02010600030101010101" pitchFamily="2" charset="-122"/>
              </a:rPr>
              <a:t>广告投入</a:t>
            </a:r>
            <a:endParaRPr lang="zh-CN" altLang="en-US" dirty="0">
              <a:ea typeface="宋体" panose="02010600030101010101" pitchFamily="2" charset="-122"/>
            </a:endParaRPr>
          </a:p>
        </p:txBody>
      </p:sp>
      <p:sp>
        <p:nvSpPr>
          <p:cNvPr id="11267"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任务一　市场占有率分析</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3"/>
          <p:cNvSpPr>
            <a:spLocks noGrp="1"/>
          </p:cNvSpPr>
          <p:nvPr>
            <p:ph idx="1"/>
          </p:nvPr>
        </p:nvSpPr>
        <p:spPr>
          <a:ln/>
        </p:spPr>
        <p:txBody>
          <a:bodyPr vert="horz" wrap="square" lIns="91440" tIns="45720" rIns="91440" bIns="45720" anchor="t" anchorCtr="0"/>
          <a:p>
            <a:r>
              <a:rPr lang="zh-CN" altLang="en-US" dirty="0">
                <a:latin typeface="方正粗黑宋简体" pitchFamily="2" charset="-122"/>
                <a:ea typeface="方正粗黑宋简体" pitchFamily="2" charset="-122"/>
              </a:rPr>
              <a:t>二、市场占有率分析</a:t>
            </a:r>
            <a:endParaRPr lang="zh-CN" altLang="en-US" dirty="0">
              <a:latin typeface="方正粗黑宋简体" pitchFamily="2" charset="-122"/>
              <a:ea typeface="方正粗黑宋简体" pitchFamily="2" charset="-122"/>
            </a:endParaRPr>
          </a:p>
          <a:p>
            <a:r>
              <a:rPr lang="en-US" altLang="zh-CN" dirty="0">
                <a:ea typeface="宋体" panose="02010600030101010101" pitchFamily="2" charset="-122"/>
              </a:rPr>
              <a:t>1.</a:t>
            </a:r>
            <a:r>
              <a:rPr lang="zh-CN" altLang="en-US" dirty="0">
                <a:ea typeface="宋体" panose="02010600030101010101" pitchFamily="2" charset="-122"/>
              </a:rPr>
              <a:t>综合市场占有率分析</a:t>
            </a:r>
            <a:endParaRPr lang="zh-CN" altLang="en-US" dirty="0">
              <a:ea typeface="宋体" panose="02010600030101010101" pitchFamily="2" charset="-122"/>
            </a:endParaRPr>
          </a:p>
          <a:p>
            <a:r>
              <a:rPr lang="zh-CN" altLang="en-US" dirty="0">
                <a:ea typeface="宋体" panose="02010600030101010101" pitchFamily="2" charset="-122"/>
              </a:rPr>
              <a:t>综合市场占有率是指某企业在某个市场上全部产品的销售数量（收入）与该市场全部企业全部产品的销售数量（收入）之比。</a:t>
            </a:r>
            <a:endParaRPr lang="zh-CN" altLang="en-US" dirty="0">
              <a:ea typeface="宋体" panose="02010600030101010101" pitchFamily="2" charset="-122"/>
            </a:endParaRPr>
          </a:p>
          <a:p>
            <a:endParaRPr lang="zh-CN" altLang="en-US" dirty="0">
              <a:ea typeface="宋体" panose="02010600030101010101" pitchFamily="2" charset="-122"/>
            </a:endParaRPr>
          </a:p>
          <a:p>
            <a:r>
              <a:rPr lang="zh-CN" altLang="en-US" dirty="0">
                <a:ea typeface="宋体" panose="02010600030101010101" pitchFamily="2" charset="-122"/>
              </a:rPr>
              <a:t>某市场某企业的综合市场占有率</a:t>
            </a:r>
            <a:r>
              <a:rPr lang="en-US" altLang="zh-CN" dirty="0">
                <a:ea typeface="宋体" panose="02010600030101010101" pitchFamily="2" charset="-122"/>
              </a:rPr>
              <a:t>=</a:t>
            </a:r>
            <a:r>
              <a:rPr lang="zh-CN" altLang="en-US" dirty="0">
                <a:ea typeface="宋体" panose="02010600030101010101" pitchFamily="2" charset="-122"/>
              </a:rPr>
              <a:t>该企业在该市场上全部产品的销售数量（收入）</a:t>
            </a:r>
            <a:r>
              <a:rPr lang="en-US" altLang="zh-CN" dirty="0">
                <a:ea typeface="宋体" panose="02010600030101010101" pitchFamily="2" charset="-122"/>
              </a:rPr>
              <a:t>/</a:t>
            </a:r>
            <a:r>
              <a:rPr lang="zh-CN" altLang="en-US" dirty="0">
                <a:ea typeface="宋体" panose="02010600030101010101" pitchFamily="2" charset="-122"/>
              </a:rPr>
              <a:t>全部企业在该市场上各类产品总销售数量（收入）*</a:t>
            </a:r>
            <a:r>
              <a:rPr lang="en-US" altLang="zh-CN" dirty="0">
                <a:ea typeface="宋体" panose="02010600030101010101" pitchFamily="2" charset="-122"/>
              </a:rPr>
              <a:t>100%</a:t>
            </a:r>
            <a:r>
              <a:rPr lang="zh-CN" altLang="en-US" dirty="0">
                <a:ea typeface="宋体" panose="02010600030101010101" pitchFamily="2" charset="-122"/>
              </a:rPr>
              <a:t>。</a:t>
            </a:r>
            <a:endParaRPr lang="zh-CN" altLang="en-US" dirty="0">
              <a:ea typeface="宋体" panose="02010600030101010101" pitchFamily="2" charset="-122"/>
            </a:endParaRPr>
          </a:p>
          <a:p>
            <a:endParaRPr lang="zh-CN" altLang="en-US" dirty="0">
              <a:ea typeface="宋体" panose="02010600030101010101" pitchFamily="2" charset="-122"/>
            </a:endParaRPr>
          </a:p>
        </p:txBody>
      </p:sp>
      <p:sp>
        <p:nvSpPr>
          <p:cNvPr id="12291"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任务一　市场占有率分析</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3"/>
          <p:cNvSpPr>
            <a:spLocks noGrp="1"/>
          </p:cNvSpPr>
          <p:nvPr>
            <p:ph idx="1"/>
          </p:nvPr>
        </p:nvSpPr>
        <p:spPr>
          <a:ln/>
        </p:spPr>
        <p:txBody>
          <a:bodyPr vert="horz" wrap="square" lIns="91440" tIns="45720" rIns="91440" bIns="45720" anchor="t" anchorCtr="0"/>
          <a:p>
            <a:r>
              <a:rPr lang="en-US" altLang="zh-CN" dirty="0">
                <a:ea typeface="宋体" panose="02010600030101010101" pitchFamily="2" charset="-122"/>
              </a:rPr>
              <a:t>2.</a:t>
            </a:r>
            <a:r>
              <a:rPr lang="zh-CN" altLang="en-US" dirty="0">
                <a:ea typeface="宋体" panose="02010600030101010101" pitchFamily="2" charset="-122"/>
              </a:rPr>
              <a:t>产品市场占有率分析</a:t>
            </a:r>
            <a:endParaRPr lang="zh-CN" altLang="en-US" dirty="0">
              <a:ea typeface="宋体" panose="02010600030101010101" pitchFamily="2" charset="-122"/>
            </a:endParaRPr>
          </a:p>
          <a:p>
            <a:r>
              <a:rPr lang="zh-CN" altLang="en-US" dirty="0">
                <a:ea typeface="宋体" panose="02010600030101010101" pitchFamily="2" charset="-122"/>
              </a:rPr>
              <a:t>了解企业在各个市场的占有率仅仅是第一步，如果能够进一步确知企业生产的各类产品在各个市场的占有率对企业分析市场，确立竞争优势也是非常必要的。</a:t>
            </a:r>
            <a:endParaRPr lang="zh-CN" altLang="en-US" dirty="0">
              <a:ea typeface="宋体" panose="02010600030101010101" pitchFamily="2" charset="-122"/>
            </a:endParaRPr>
          </a:p>
          <a:p>
            <a:endParaRPr lang="zh-CN" altLang="en-US" dirty="0">
              <a:ea typeface="宋体" panose="02010600030101010101" pitchFamily="2" charset="-122"/>
            </a:endParaRPr>
          </a:p>
          <a:p>
            <a:r>
              <a:rPr lang="zh-CN" altLang="en-US" dirty="0">
                <a:ea typeface="宋体" panose="02010600030101010101" pitchFamily="2" charset="-122"/>
              </a:rPr>
              <a:t>某产品市场占有率</a:t>
            </a:r>
            <a:r>
              <a:rPr lang="en-US" altLang="zh-CN" dirty="0">
                <a:ea typeface="宋体" panose="02010600030101010101" pitchFamily="2" charset="-122"/>
              </a:rPr>
              <a:t>=</a:t>
            </a:r>
            <a:r>
              <a:rPr lang="zh-CN" altLang="en-US" dirty="0">
                <a:ea typeface="宋体" panose="02010600030101010101" pitchFamily="2" charset="-122"/>
              </a:rPr>
              <a:t>该企业在市场中销售的该类产品总数量（收入）</a:t>
            </a:r>
            <a:r>
              <a:rPr lang="en-US" altLang="zh-CN" dirty="0">
                <a:ea typeface="宋体" panose="02010600030101010101" pitchFamily="2" charset="-122"/>
              </a:rPr>
              <a:t>/</a:t>
            </a:r>
            <a:r>
              <a:rPr lang="zh-CN" altLang="en-US" dirty="0">
                <a:ea typeface="宋体" panose="02010600030101010101" pitchFamily="2" charset="-122"/>
              </a:rPr>
              <a:t>市场中该类产品总销售数量（收入）*</a:t>
            </a:r>
            <a:r>
              <a:rPr lang="en-US" altLang="zh-CN" dirty="0">
                <a:ea typeface="宋体" panose="02010600030101010101" pitchFamily="2" charset="-122"/>
              </a:rPr>
              <a:t>100%</a:t>
            </a:r>
            <a:r>
              <a:rPr lang="zh-CN" altLang="en-US" dirty="0">
                <a:ea typeface="宋体" panose="02010600030101010101" pitchFamily="2" charset="-122"/>
              </a:rPr>
              <a:t>。</a:t>
            </a:r>
            <a:endParaRPr lang="zh-CN" altLang="en-US" dirty="0">
              <a:ea typeface="宋体" panose="02010600030101010101" pitchFamily="2" charset="-122"/>
            </a:endParaRPr>
          </a:p>
        </p:txBody>
      </p:sp>
      <p:sp>
        <p:nvSpPr>
          <p:cNvPr id="13315" name="WordArt 3"/>
          <p:cNvSpPr/>
          <p:nvPr/>
        </p:nvSpPr>
        <p:spPr>
          <a:xfrm>
            <a:off x="684213" y="333375"/>
            <a:ext cx="4608512" cy="574675"/>
          </a:xfrm>
          <a:prstGeom prst="rect">
            <a:avLst/>
          </a:prstGeom>
        </p:spPr>
        <p:txBody>
          <a:bodyPr wrap="none" fromWordArt="1">
            <a:prstTxWarp prst="textPlain">
              <a:avLst>
                <a:gd name="adj" fmla="val 50000"/>
              </a:avLst>
            </a:prstTxWarp>
            <a:normAutofit/>
          </a:bodyPr>
          <a:p>
            <a:pPr algn="ctr"/>
            <a:r>
              <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rPr>
              <a:t>任务一　市场占有率分析</a:t>
            </a:r>
            <a:endParaRPr lang="zh-CN" altLang="en-US" sz="32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华文新魏" panose="02010800040101010101" charset="-122"/>
              <a:ea typeface="华文新魏" panose="02010800040101010101" charset="-122"/>
            </a:endParaRPr>
          </a:p>
        </p:txBody>
      </p:sp>
    </p:spTree>
  </p:cSld>
  <p:clrMapOvr>
    <a:masterClrMapping/>
  </p:clrMapOvr>
  <p:transition>
    <p:random/>
  </p:transition>
</p:sld>
</file>

<file path=ppt/theme/theme1.xml><?xml version="1.0" encoding="utf-8"?>
<a:theme xmlns:a="http://schemas.openxmlformats.org/drawingml/2006/main" name="漂亮的几何型体PPT模板">
  <a:themeElements>
    <a:clrScheme name="漂亮的几何型体PPT模板 3">
      <a:dk1>
        <a:srgbClr val="000000"/>
      </a:dk1>
      <a:lt1>
        <a:srgbClr val="FFFFFF"/>
      </a:lt1>
      <a:dk2>
        <a:srgbClr val="702424"/>
      </a:dk2>
      <a:lt2>
        <a:srgbClr val="C0C0C0"/>
      </a:lt2>
      <a:accent1>
        <a:srgbClr val="5EB4B4"/>
      </a:accent1>
      <a:accent2>
        <a:srgbClr val="E49514"/>
      </a:accent2>
      <a:accent3>
        <a:srgbClr val="FFFFFF"/>
      </a:accent3>
      <a:accent4>
        <a:srgbClr val="000000"/>
      </a:accent4>
      <a:accent5>
        <a:srgbClr val="B6D6D6"/>
      </a:accent5>
      <a:accent6>
        <a:srgbClr val="CF8711"/>
      </a:accent6>
      <a:hlink>
        <a:srgbClr val="6E9349"/>
      </a:hlink>
      <a:folHlink>
        <a:srgbClr val="90A8B0"/>
      </a:folHlink>
    </a:clrScheme>
    <a:fontScheme name="漂亮的几何型体PPT模板">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a:noFill/>
        </a:ln>
      </a:spPr>
      <a:bodyPr vert="horz" wrap="square" lIns="91440" tIns="45720" rIns="91440" bIns="45720" numCol="1" anchor="ctr" anchorCtr="0" compatLnSpc="1"/>
      <a:lstStyle>
        <a:defPPr marL="0" marR="0" indent="0" algn="r"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a:noFill/>
        </a:ln>
      </a:spPr>
      <a:bodyPr vert="horz" wrap="square" lIns="91440" tIns="45720" rIns="91440" bIns="45720" numCol="1" anchor="ctr" anchorCtr="0" compatLnSpc="1"/>
      <a:lstStyle>
        <a:defPPr marL="0" marR="0" indent="0" algn="r"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漂亮的几何型体PPT模板 1">
        <a:dk1>
          <a:srgbClr val="003366"/>
        </a:dk1>
        <a:lt1>
          <a:srgbClr val="FFFFFF"/>
        </a:lt1>
        <a:dk2>
          <a:srgbClr val="51A0B9"/>
        </a:dk2>
        <a:lt2>
          <a:srgbClr val="DDDDDD"/>
        </a:lt2>
        <a:accent1>
          <a:srgbClr val="438ACB"/>
        </a:accent1>
        <a:accent2>
          <a:srgbClr val="77AE26"/>
        </a:accent2>
        <a:accent3>
          <a:srgbClr val="FFFFFF"/>
        </a:accent3>
        <a:accent4>
          <a:srgbClr val="002A56"/>
        </a:accent4>
        <a:accent5>
          <a:srgbClr val="B0C4E2"/>
        </a:accent5>
        <a:accent6>
          <a:srgbClr val="6B9D21"/>
        </a:accent6>
        <a:hlink>
          <a:srgbClr val="6E815B"/>
        </a:hlink>
        <a:folHlink>
          <a:srgbClr val="90A8B0"/>
        </a:folHlink>
      </a:clrScheme>
      <a:clrMap bg1="lt1" tx1="dk1" bg2="lt2" tx2="dk2" accent1="accent1" accent2="accent2" accent3="accent3" accent4="accent4" accent5="accent5" accent6="accent6" hlink="hlink" folHlink="folHlink"/>
    </a:extraClrScheme>
    <a:extraClrScheme>
      <a:clrScheme name="漂亮的几何型体PPT模板 2">
        <a:dk1>
          <a:srgbClr val="30311D"/>
        </a:dk1>
        <a:lt1>
          <a:srgbClr val="FFFFFF"/>
        </a:lt1>
        <a:dk2>
          <a:srgbClr val="5B583B"/>
        </a:dk2>
        <a:lt2>
          <a:srgbClr val="DDDDDD"/>
        </a:lt2>
        <a:accent1>
          <a:srgbClr val="855BC3"/>
        </a:accent1>
        <a:accent2>
          <a:srgbClr val="5595C1"/>
        </a:accent2>
        <a:accent3>
          <a:srgbClr val="FFFFFF"/>
        </a:accent3>
        <a:accent4>
          <a:srgbClr val="272817"/>
        </a:accent4>
        <a:accent5>
          <a:srgbClr val="C2B5DE"/>
        </a:accent5>
        <a:accent6>
          <a:srgbClr val="4C87AF"/>
        </a:accent6>
        <a:hlink>
          <a:srgbClr val="557B97"/>
        </a:hlink>
        <a:folHlink>
          <a:srgbClr val="A1A18B"/>
        </a:folHlink>
      </a:clrScheme>
      <a:clrMap bg1="lt1" tx1="dk1" bg2="lt2" tx2="dk2" accent1="accent1" accent2="accent2" accent3="accent3" accent4="accent4" accent5="accent5" accent6="accent6" hlink="hlink" folHlink="folHlink"/>
    </a:extraClrScheme>
    <a:extraClrScheme>
      <a:clrScheme name="漂亮的几何型体PPT模板 3">
        <a:dk1>
          <a:srgbClr val="000000"/>
        </a:dk1>
        <a:lt1>
          <a:srgbClr val="FFFFFF"/>
        </a:lt1>
        <a:dk2>
          <a:srgbClr val="702424"/>
        </a:dk2>
        <a:lt2>
          <a:srgbClr val="C0C0C0"/>
        </a:lt2>
        <a:accent1>
          <a:srgbClr val="5EB4B4"/>
        </a:accent1>
        <a:accent2>
          <a:srgbClr val="E49514"/>
        </a:accent2>
        <a:accent3>
          <a:srgbClr val="FFFFFF"/>
        </a:accent3>
        <a:accent4>
          <a:srgbClr val="000000"/>
        </a:accent4>
        <a:accent5>
          <a:srgbClr val="B6D6D6"/>
        </a:accent5>
        <a:accent6>
          <a:srgbClr val="CF8711"/>
        </a:accent6>
        <a:hlink>
          <a:srgbClr val="6E9349"/>
        </a:hlink>
        <a:folHlink>
          <a:srgbClr val="90A8B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漂亮的几何型体PPT模板">
  <a:themeElements>
    <a:clrScheme name="1_漂亮的几何型体PPT模板 3">
      <a:dk1>
        <a:srgbClr val="000000"/>
      </a:dk1>
      <a:lt1>
        <a:srgbClr val="FFFFFF"/>
      </a:lt1>
      <a:dk2>
        <a:srgbClr val="702424"/>
      </a:dk2>
      <a:lt2>
        <a:srgbClr val="C0C0C0"/>
      </a:lt2>
      <a:accent1>
        <a:srgbClr val="5EB4B4"/>
      </a:accent1>
      <a:accent2>
        <a:srgbClr val="E49514"/>
      </a:accent2>
      <a:accent3>
        <a:srgbClr val="FFFFFF"/>
      </a:accent3>
      <a:accent4>
        <a:srgbClr val="000000"/>
      </a:accent4>
      <a:accent5>
        <a:srgbClr val="B6D6D6"/>
      </a:accent5>
      <a:accent6>
        <a:srgbClr val="CF8711"/>
      </a:accent6>
      <a:hlink>
        <a:srgbClr val="6E9349"/>
      </a:hlink>
      <a:folHlink>
        <a:srgbClr val="90A8B0"/>
      </a:folHlink>
    </a:clrScheme>
    <a:fontScheme name="1_漂亮的几何型体PPT模板">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a:noFill/>
        </a:ln>
      </a:spPr>
      <a:bodyPr vert="horz" wrap="square" lIns="91440" tIns="45720" rIns="91440" bIns="45720" numCol="1" anchor="ctr" anchorCtr="0" compatLnSpc="1"/>
      <a:lstStyle>
        <a:defPPr marL="0" marR="0" indent="0" algn="r"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a:noFill/>
        </a:ln>
      </a:spPr>
      <a:bodyPr vert="horz" wrap="square" lIns="91440" tIns="45720" rIns="91440" bIns="45720" numCol="1" anchor="ctr" anchorCtr="0" compatLnSpc="1"/>
      <a:lstStyle>
        <a:defPPr marL="0" marR="0" indent="0" algn="r"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1_漂亮的几何型体PPT模板 1">
        <a:dk1>
          <a:srgbClr val="003366"/>
        </a:dk1>
        <a:lt1>
          <a:srgbClr val="FFFFFF"/>
        </a:lt1>
        <a:dk2>
          <a:srgbClr val="51A0B9"/>
        </a:dk2>
        <a:lt2>
          <a:srgbClr val="DDDDDD"/>
        </a:lt2>
        <a:accent1>
          <a:srgbClr val="438ACB"/>
        </a:accent1>
        <a:accent2>
          <a:srgbClr val="77AE26"/>
        </a:accent2>
        <a:accent3>
          <a:srgbClr val="FFFFFF"/>
        </a:accent3>
        <a:accent4>
          <a:srgbClr val="002A56"/>
        </a:accent4>
        <a:accent5>
          <a:srgbClr val="B0C4E2"/>
        </a:accent5>
        <a:accent6>
          <a:srgbClr val="6B9D21"/>
        </a:accent6>
        <a:hlink>
          <a:srgbClr val="6E815B"/>
        </a:hlink>
        <a:folHlink>
          <a:srgbClr val="90A8B0"/>
        </a:folHlink>
      </a:clrScheme>
      <a:clrMap bg1="lt1" tx1="dk1" bg2="lt2" tx2="dk2" accent1="accent1" accent2="accent2" accent3="accent3" accent4="accent4" accent5="accent5" accent6="accent6" hlink="hlink" folHlink="folHlink"/>
    </a:extraClrScheme>
    <a:extraClrScheme>
      <a:clrScheme name="1_漂亮的几何型体PPT模板 2">
        <a:dk1>
          <a:srgbClr val="30311D"/>
        </a:dk1>
        <a:lt1>
          <a:srgbClr val="FFFFFF"/>
        </a:lt1>
        <a:dk2>
          <a:srgbClr val="5B583B"/>
        </a:dk2>
        <a:lt2>
          <a:srgbClr val="DDDDDD"/>
        </a:lt2>
        <a:accent1>
          <a:srgbClr val="855BC3"/>
        </a:accent1>
        <a:accent2>
          <a:srgbClr val="5595C1"/>
        </a:accent2>
        <a:accent3>
          <a:srgbClr val="FFFFFF"/>
        </a:accent3>
        <a:accent4>
          <a:srgbClr val="272817"/>
        </a:accent4>
        <a:accent5>
          <a:srgbClr val="C2B5DE"/>
        </a:accent5>
        <a:accent6>
          <a:srgbClr val="4C87AF"/>
        </a:accent6>
        <a:hlink>
          <a:srgbClr val="557B97"/>
        </a:hlink>
        <a:folHlink>
          <a:srgbClr val="A1A18B"/>
        </a:folHlink>
      </a:clrScheme>
      <a:clrMap bg1="lt1" tx1="dk1" bg2="lt2" tx2="dk2" accent1="accent1" accent2="accent2" accent3="accent3" accent4="accent4" accent5="accent5" accent6="accent6" hlink="hlink" folHlink="folHlink"/>
    </a:extraClrScheme>
    <a:extraClrScheme>
      <a:clrScheme name="1_漂亮的几何型体PPT模板 3">
        <a:dk1>
          <a:srgbClr val="000000"/>
        </a:dk1>
        <a:lt1>
          <a:srgbClr val="FFFFFF"/>
        </a:lt1>
        <a:dk2>
          <a:srgbClr val="702424"/>
        </a:dk2>
        <a:lt2>
          <a:srgbClr val="C0C0C0"/>
        </a:lt2>
        <a:accent1>
          <a:srgbClr val="5EB4B4"/>
        </a:accent1>
        <a:accent2>
          <a:srgbClr val="E49514"/>
        </a:accent2>
        <a:accent3>
          <a:srgbClr val="FFFFFF"/>
        </a:accent3>
        <a:accent4>
          <a:srgbClr val="000000"/>
        </a:accent4>
        <a:accent5>
          <a:srgbClr val="B6D6D6"/>
        </a:accent5>
        <a:accent6>
          <a:srgbClr val="CF8711"/>
        </a:accent6>
        <a:hlink>
          <a:srgbClr val="6E9349"/>
        </a:hlink>
        <a:folHlink>
          <a:srgbClr val="90A8B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漂亮的几何型体PPT模板</Template>
  <TotalTime>0</TotalTime>
  <Words>3838</Words>
  <Application>WPS 演示</Application>
  <PresentationFormat>全屏显示(4:3)</PresentationFormat>
  <Paragraphs>276</Paragraphs>
  <Slides>41</Slides>
  <Notes>0</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41</vt:i4>
      </vt:variant>
    </vt:vector>
  </HeadingPairs>
  <TitlesOfParts>
    <vt:vector size="58" baseType="lpstr">
      <vt:lpstr>Arial</vt:lpstr>
      <vt:lpstr>宋体</vt:lpstr>
      <vt:lpstr>Wingdings</vt:lpstr>
      <vt:lpstr>Verdana</vt:lpstr>
      <vt:lpstr>Calibri</vt:lpstr>
      <vt:lpstr>方正粗黑宋简体</vt:lpstr>
      <vt:lpstr>Times New Roman</vt:lpstr>
      <vt:lpstr>等线</vt:lpstr>
      <vt:lpstr>黑体</vt:lpstr>
      <vt:lpstr>Symbol</vt:lpstr>
      <vt:lpstr>Wingdings 2</vt:lpstr>
      <vt:lpstr>华文新魏</vt:lpstr>
      <vt:lpstr>隶书</vt:lpstr>
      <vt:lpstr>微软雅黑</vt:lpstr>
      <vt:lpstr>Arial Unicode MS</vt:lpstr>
      <vt:lpstr>漂亮的几何型体PPT模板</vt:lpstr>
      <vt:lpstr>1_漂亮的几何型体PPT模板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keke</dc:creator>
  <cp:lastModifiedBy>green</cp:lastModifiedBy>
  <cp:revision>139</cp:revision>
  <dcterms:created xsi:type="dcterms:W3CDTF">2008-07-12T08:20:50Z</dcterms:created>
  <dcterms:modified xsi:type="dcterms:W3CDTF">2025-07-06T01:17:10Z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2052-12.1.0.21541</vt:lpwstr>
  </property>
  <property fmtid="{D5CDD505-2E9C-101B-9397-08002B2CF9AE}" pid="3" name="ICV">
    <vt:lpwstr>15628C12CFF6401AAAF776C47A6814A2_12</vt:lpwstr>
  </property>
</Properties>
</file>